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0"/>
  </p:notesMasterIdLst>
  <p:sldIdLst>
    <p:sldId id="678" r:id="rId2"/>
    <p:sldId id="718" r:id="rId3"/>
    <p:sldId id="719" r:id="rId4"/>
    <p:sldId id="721" r:id="rId5"/>
    <p:sldId id="706" r:id="rId6"/>
    <p:sldId id="722" r:id="rId7"/>
    <p:sldId id="726" r:id="rId8"/>
    <p:sldId id="731" r:id="rId9"/>
    <p:sldId id="732" r:id="rId10"/>
    <p:sldId id="740" r:id="rId11"/>
    <p:sldId id="741" r:id="rId12"/>
    <p:sldId id="742" r:id="rId13"/>
    <p:sldId id="743" r:id="rId14"/>
    <p:sldId id="733" r:id="rId15"/>
    <p:sldId id="734" r:id="rId16"/>
    <p:sldId id="735" r:id="rId17"/>
    <p:sldId id="736" r:id="rId18"/>
    <p:sldId id="737" r:id="rId19"/>
    <p:sldId id="725" r:id="rId20"/>
    <p:sldId id="739" r:id="rId21"/>
    <p:sldId id="727" r:id="rId22"/>
    <p:sldId id="728" r:id="rId23"/>
    <p:sldId id="729" r:id="rId24"/>
    <p:sldId id="730" r:id="rId25"/>
    <p:sldId id="744" r:id="rId26"/>
    <p:sldId id="745" r:id="rId27"/>
    <p:sldId id="746" r:id="rId28"/>
    <p:sldId id="747"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03" autoAdjust="0"/>
    <p:restoredTop sz="94660"/>
  </p:normalViewPr>
  <p:slideViewPr>
    <p:cSldViewPr>
      <p:cViewPr varScale="1">
        <p:scale>
          <a:sx n="86" d="100"/>
          <a:sy n="86" d="100"/>
        </p:scale>
        <p:origin x="-900" y="28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4/16/2020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4/16/2020</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7BA614C0-BBCD-4D6D-9A2A-B9D8C04BAA2C}" type="datetimeFigureOut">
              <a:rPr lang="en-US" smtClean="0"/>
              <a:pPr/>
              <a:t>4/16/2020</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4/16/2020</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17974"/>
            <a:ext cx="7772400" cy="3053975"/>
          </a:xfrm>
        </p:spPr>
        <p:txBody>
          <a:bodyPr>
            <a:normAutofit/>
          </a:bodyPr>
          <a:lstStyle/>
          <a:p>
            <a:pPr algn="ctr"/>
            <a:r>
              <a:rPr lang="en-US" dirty="0" smtClean="0"/>
              <a:t>FOREIGN DIRECT INVESTMENT IN INDIA, EXPORTS &amp; IMPORTS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IN" sz="3600" dirty="0" smtClean="0">
                <a:latin typeface="Tahoma" pitchFamily="34" charset="0"/>
                <a:ea typeface="Tahoma" pitchFamily="34" charset="0"/>
                <a:cs typeface="Tahoma" pitchFamily="34" charset="0"/>
              </a:rPr>
              <a:t>SECTORAL CAP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graphicFrame>
        <p:nvGraphicFramePr>
          <p:cNvPr id="7" name="Table 6"/>
          <p:cNvGraphicFramePr>
            <a:graphicFrameLocks noGrp="1"/>
          </p:cNvGraphicFramePr>
          <p:nvPr/>
        </p:nvGraphicFramePr>
        <p:xfrm>
          <a:off x="0" y="1142990"/>
          <a:ext cx="9144000" cy="4000509"/>
        </p:xfrm>
        <a:graphic>
          <a:graphicData uri="http://schemas.openxmlformats.org/drawingml/2006/table">
            <a:tbl>
              <a:tblPr firstRow="1" bandRow="1">
                <a:tableStyleId>{5C22544A-7EE6-4342-B048-85BDC9FD1C3A}</a:tableStyleId>
              </a:tblPr>
              <a:tblGrid>
                <a:gridCol w="8001024"/>
                <a:gridCol w="1142976"/>
              </a:tblGrid>
              <a:tr h="600995">
                <a:tc>
                  <a:txBody>
                    <a:bodyPr/>
                    <a:lstStyle/>
                    <a:p>
                      <a:pPr algn="ctr"/>
                      <a:r>
                        <a:rPr kumimoji="0" lang="en-IN" sz="1600" b="1" kern="1200" dirty="0" smtClean="0">
                          <a:solidFill>
                            <a:schemeClr val="lt1"/>
                          </a:solidFill>
                          <a:latin typeface="Tahoma" pitchFamily="34" charset="0"/>
                          <a:ea typeface="Tahoma" pitchFamily="34" charset="0"/>
                          <a:cs typeface="Tahoma" pitchFamily="34" charset="0"/>
                        </a:rPr>
                        <a:t>SECTOR/ ACTIVITY </a:t>
                      </a:r>
                      <a:endParaRPr lang="en-US" sz="1600" dirty="0">
                        <a:latin typeface="Tahoma" pitchFamily="34" charset="0"/>
                        <a:ea typeface="Tahoma" pitchFamily="34" charset="0"/>
                        <a:cs typeface="Tahoma" pitchFamily="34" charset="0"/>
                      </a:endParaRPr>
                    </a:p>
                  </a:txBody>
                  <a:tcPr/>
                </a:tc>
                <a:tc>
                  <a:txBody>
                    <a:bodyPr/>
                    <a:lstStyle/>
                    <a:p>
                      <a:pPr algn="ctr"/>
                      <a:r>
                        <a:rPr kumimoji="0" lang="en-IN" sz="1600" b="1" kern="1200" dirty="0" err="1" smtClean="0">
                          <a:solidFill>
                            <a:schemeClr val="lt1"/>
                          </a:solidFill>
                          <a:latin typeface="Tahoma" pitchFamily="34" charset="0"/>
                          <a:ea typeface="Tahoma" pitchFamily="34" charset="0"/>
                          <a:cs typeface="Tahoma" pitchFamily="34" charset="0"/>
                        </a:rPr>
                        <a:t>Sectoral</a:t>
                      </a:r>
                      <a:r>
                        <a:rPr kumimoji="0" lang="en-IN" sz="1600" b="1" kern="1200" dirty="0" smtClean="0">
                          <a:solidFill>
                            <a:schemeClr val="lt1"/>
                          </a:solidFill>
                          <a:latin typeface="Tahoma" pitchFamily="34" charset="0"/>
                          <a:ea typeface="Tahoma" pitchFamily="34" charset="0"/>
                          <a:cs typeface="Tahoma" pitchFamily="34" charset="0"/>
                        </a:rPr>
                        <a:t> Cap</a:t>
                      </a:r>
                      <a:endParaRPr lang="en-US" sz="1600" dirty="0">
                        <a:latin typeface="Tahoma" pitchFamily="34" charset="0"/>
                        <a:ea typeface="Tahoma" pitchFamily="34" charset="0"/>
                        <a:cs typeface="Tahoma" pitchFamily="34" charset="0"/>
                      </a:endParaRPr>
                    </a:p>
                  </a:txBody>
                  <a:tcPr/>
                </a:tc>
              </a:tr>
              <a:tr h="407750">
                <a:tc>
                  <a:txBody>
                    <a:bodyPr/>
                    <a:lstStyle/>
                    <a:p>
                      <a:pPr>
                        <a:lnSpc>
                          <a:spcPct val="115000"/>
                        </a:lnSpc>
                        <a:spcAft>
                          <a:spcPts val="0"/>
                        </a:spcAft>
                      </a:pPr>
                      <a:r>
                        <a:rPr lang="en-IN" sz="1200" b="1" dirty="0">
                          <a:latin typeface="Times New Roman"/>
                          <a:ea typeface="Times New Roman"/>
                        </a:rPr>
                        <a:t>Agriculture and Animal Husbandry</a:t>
                      </a:r>
                      <a:r>
                        <a:rPr lang="en-IN" sz="1200" dirty="0">
                          <a:latin typeface="Times New Roman"/>
                          <a:ea typeface="Times New Roman"/>
                        </a:rPr>
                        <a:t> </a:t>
                      </a:r>
                      <a:endParaRPr lang="en-US" sz="1000" dirty="0">
                        <a:latin typeface="Times New Roman"/>
                        <a:ea typeface="Times New Roman"/>
                      </a:endParaRPr>
                    </a:p>
                  </a:txBody>
                  <a:tcPr marL="38100" marR="38100" marT="0" marB="0"/>
                </a:tc>
                <a:tc>
                  <a:txBody>
                    <a:bodyPr/>
                    <a:lstStyle/>
                    <a:p>
                      <a:endParaRPr lang="en-US" dirty="0"/>
                    </a:p>
                  </a:txBody>
                  <a:tcPr/>
                </a:tc>
              </a:tr>
              <a:tr h="1073751">
                <a:tc>
                  <a:txBody>
                    <a:bodyPr/>
                    <a:lstStyle/>
                    <a:p>
                      <a:pPr>
                        <a:lnSpc>
                          <a:spcPct val="115000"/>
                        </a:lnSpc>
                        <a:spcAft>
                          <a:spcPts val="0"/>
                        </a:spcAft>
                      </a:pPr>
                      <a:r>
                        <a:rPr lang="en-IN" sz="1200" dirty="0">
                          <a:latin typeface="Times New Roman"/>
                          <a:ea typeface="Times New Roman"/>
                        </a:rPr>
                        <a:t>(</a:t>
                      </a:r>
                      <a:r>
                        <a:rPr lang="en-IN" sz="1200" i="1" dirty="0">
                          <a:latin typeface="Times New Roman"/>
                          <a:ea typeface="Times New Roman"/>
                        </a:rPr>
                        <a:t>a</a:t>
                      </a:r>
                      <a:r>
                        <a:rPr lang="en-IN" sz="1200" dirty="0">
                          <a:latin typeface="Times New Roman"/>
                          <a:ea typeface="Times New Roman"/>
                        </a:rPr>
                        <a:t>) Floriculture, Horticulture and Cultivation of vegetables and mushrooms under controlled conditions;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b</a:t>
                      </a:r>
                      <a:r>
                        <a:rPr lang="en-IN" sz="1200" dirty="0">
                          <a:latin typeface="Times New Roman"/>
                          <a:ea typeface="Times New Roman"/>
                        </a:rPr>
                        <a:t>) Development and production of seeds and planting material;</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c</a:t>
                      </a:r>
                      <a:r>
                        <a:rPr lang="en-IN" sz="1200" dirty="0">
                          <a:latin typeface="Times New Roman"/>
                          <a:ea typeface="Times New Roman"/>
                        </a:rPr>
                        <a:t>) Animal Husbandry (including breeding of dogs), </a:t>
                      </a:r>
                      <a:r>
                        <a:rPr lang="en-IN" sz="1200" dirty="0" err="1">
                          <a:latin typeface="Times New Roman"/>
                          <a:ea typeface="Times New Roman"/>
                        </a:rPr>
                        <a:t>Pisciculture</a:t>
                      </a:r>
                      <a:r>
                        <a:rPr lang="en-IN" sz="1200" dirty="0">
                          <a:latin typeface="Times New Roman"/>
                          <a:ea typeface="Times New Roman"/>
                        </a:rPr>
                        <a:t>, Aquaculture and Apiculture; and</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d</a:t>
                      </a:r>
                      <a:r>
                        <a:rPr lang="en-IN" sz="1200" dirty="0">
                          <a:latin typeface="Times New Roman"/>
                          <a:ea typeface="Times New Roman"/>
                        </a:rPr>
                        <a:t>) Services related to agro and allied sectors.</a:t>
                      </a:r>
                      <a:endParaRPr lang="en-US" sz="1000" dirty="0">
                        <a:latin typeface="Times New Roman"/>
                        <a:ea typeface="Times New Roman"/>
                      </a:endParaRPr>
                    </a:p>
                    <a:p>
                      <a:pPr>
                        <a:lnSpc>
                          <a:spcPct val="115000"/>
                        </a:lnSpc>
                        <a:spcAft>
                          <a:spcPts val="0"/>
                        </a:spcAft>
                      </a:pPr>
                      <a:r>
                        <a:rPr lang="en-IN" sz="1200" b="1" dirty="0">
                          <a:latin typeface="Times New Roman"/>
                          <a:ea typeface="Times New Roman"/>
                        </a:rPr>
                        <a:t>Note: Other than the above, foreign investment is not allowed in any other agricultural sector or activity.</a:t>
                      </a:r>
                      <a:r>
                        <a:rPr lang="en-IN" sz="1200" dirty="0">
                          <a:latin typeface="Times New Roman"/>
                          <a:ea typeface="Times New Roman"/>
                        </a:rPr>
                        <a:t> </a:t>
                      </a:r>
                      <a:endParaRPr lang="en-US" sz="1000" dirty="0">
                        <a:latin typeface="Times New Roman"/>
                        <a:ea typeface="Times New Roman"/>
                      </a:endParaRPr>
                    </a:p>
                  </a:txBody>
                  <a:tcPr marL="38100" marR="38100" marT="0" marB="0"/>
                </a:tc>
                <a:tc>
                  <a:txBody>
                    <a:bodyPr/>
                    <a:lstStyle/>
                    <a:p>
                      <a:r>
                        <a:rPr kumimoji="0" lang="en-IN" sz="1800" kern="1200" dirty="0" smtClean="0">
                          <a:solidFill>
                            <a:schemeClr val="dk1"/>
                          </a:solidFill>
                          <a:latin typeface="+mn-lt"/>
                          <a:ea typeface="+mn-ea"/>
                          <a:cs typeface="+mn-cs"/>
                        </a:rPr>
                        <a:t>100%</a:t>
                      </a:r>
                      <a:endParaRPr lang="en-US" dirty="0"/>
                    </a:p>
                  </a:txBody>
                  <a:tcPr/>
                </a:tc>
              </a:tr>
              <a:tr h="407750">
                <a:tc>
                  <a:txBody>
                    <a:bodyPr/>
                    <a:lstStyle/>
                    <a:p>
                      <a:pPr>
                        <a:lnSpc>
                          <a:spcPct val="115000"/>
                        </a:lnSpc>
                        <a:spcAft>
                          <a:spcPts val="0"/>
                        </a:spcAft>
                      </a:pPr>
                      <a:r>
                        <a:rPr lang="en-IN" sz="1200" b="1" dirty="0">
                          <a:latin typeface="Times New Roman"/>
                          <a:ea typeface="Times New Roman"/>
                        </a:rPr>
                        <a:t>Plantation</a:t>
                      </a:r>
                      <a:r>
                        <a:rPr lang="en-IN" sz="1200" dirty="0">
                          <a:latin typeface="Times New Roman"/>
                          <a:ea typeface="Times New Roman"/>
                        </a:rPr>
                        <a:t> </a:t>
                      </a:r>
                      <a:endParaRPr lang="en-US" sz="1000" dirty="0">
                        <a:latin typeface="Times New Roman"/>
                        <a:ea typeface="Times New Roman"/>
                      </a:endParaRPr>
                    </a:p>
                  </a:txBody>
                  <a:tcPr marL="38100" marR="38100" marT="0" marB="0"/>
                </a:tc>
                <a:tc>
                  <a:txBody>
                    <a:bodyPr/>
                    <a:lstStyle/>
                    <a:p>
                      <a:endParaRPr lang="en-US" dirty="0"/>
                    </a:p>
                  </a:txBody>
                  <a:tcPr/>
                </a:tc>
              </a:tr>
              <a:tr h="1510263">
                <a:tc>
                  <a:txBody>
                    <a:bodyPr/>
                    <a:lstStyle/>
                    <a:p>
                      <a:pPr>
                        <a:lnSpc>
                          <a:spcPct val="115000"/>
                        </a:lnSpc>
                        <a:spcAft>
                          <a:spcPts val="0"/>
                        </a:spcAft>
                      </a:pPr>
                      <a:r>
                        <a:rPr lang="en-IN" sz="1200" dirty="0">
                          <a:latin typeface="Times New Roman"/>
                          <a:ea typeface="Times New Roman"/>
                        </a:rPr>
                        <a:t>(</a:t>
                      </a:r>
                      <a:r>
                        <a:rPr lang="en-IN" sz="1200" i="1" dirty="0">
                          <a:latin typeface="Times New Roman"/>
                          <a:ea typeface="Times New Roman"/>
                        </a:rPr>
                        <a:t>a</a:t>
                      </a:r>
                      <a:r>
                        <a:rPr lang="en-IN" sz="1200" dirty="0">
                          <a:latin typeface="Times New Roman"/>
                          <a:ea typeface="Times New Roman"/>
                        </a:rPr>
                        <a:t>) Tea sector including tea plantations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b</a:t>
                      </a:r>
                      <a:r>
                        <a:rPr lang="en-IN" sz="1200" dirty="0">
                          <a:latin typeface="Times New Roman"/>
                          <a:ea typeface="Times New Roman"/>
                        </a:rPr>
                        <a:t>) Coffee plantations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c</a:t>
                      </a:r>
                      <a:r>
                        <a:rPr lang="en-IN" sz="1200" dirty="0">
                          <a:latin typeface="Times New Roman"/>
                          <a:ea typeface="Times New Roman"/>
                        </a:rPr>
                        <a:t>) Rubber plantations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d</a:t>
                      </a:r>
                      <a:r>
                        <a:rPr lang="en-IN" sz="1200" dirty="0">
                          <a:latin typeface="Times New Roman"/>
                          <a:ea typeface="Times New Roman"/>
                        </a:rPr>
                        <a:t>) Cardamom plantations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e</a:t>
                      </a:r>
                      <a:r>
                        <a:rPr lang="en-IN" sz="1200" dirty="0">
                          <a:latin typeface="Times New Roman"/>
                          <a:ea typeface="Times New Roman"/>
                        </a:rPr>
                        <a:t>) Palm oil tree plantations</a:t>
                      </a:r>
                      <a:endParaRPr lang="en-US" sz="1000" dirty="0">
                        <a:latin typeface="Times New Roman"/>
                        <a:ea typeface="Times New Roman"/>
                      </a:endParaRPr>
                    </a:p>
                    <a:p>
                      <a:pPr>
                        <a:lnSpc>
                          <a:spcPct val="115000"/>
                        </a:lnSpc>
                        <a:spcAft>
                          <a:spcPts val="0"/>
                        </a:spcAft>
                      </a:pPr>
                      <a:r>
                        <a:rPr lang="en-IN" sz="1200" dirty="0">
                          <a:latin typeface="Times New Roman"/>
                          <a:ea typeface="Times New Roman"/>
                        </a:rPr>
                        <a:t>(</a:t>
                      </a:r>
                      <a:r>
                        <a:rPr lang="en-IN" sz="1200" i="1" dirty="0">
                          <a:latin typeface="Times New Roman"/>
                          <a:ea typeface="Times New Roman"/>
                        </a:rPr>
                        <a:t>f</a:t>
                      </a:r>
                      <a:r>
                        <a:rPr lang="en-IN" sz="1200" dirty="0">
                          <a:latin typeface="Times New Roman"/>
                          <a:ea typeface="Times New Roman"/>
                        </a:rPr>
                        <a:t>) Olive oil tree plantation</a:t>
                      </a:r>
                      <a:endParaRPr lang="en-US" sz="1000" dirty="0">
                        <a:latin typeface="Times New Roman"/>
                        <a:ea typeface="Times New Roman"/>
                      </a:endParaRPr>
                    </a:p>
                    <a:p>
                      <a:pPr>
                        <a:lnSpc>
                          <a:spcPct val="115000"/>
                        </a:lnSpc>
                        <a:spcAft>
                          <a:spcPts val="0"/>
                        </a:spcAft>
                      </a:pPr>
                      <a:r>
                        <a:rPr lang="en-IN" sz="1200" b="1" dirty="0">
                          <a:latin typeface="Times New Roman"/>
                          <a:ea typeface="Times New Roman"/>
                        </a:rPr>
                        <a:t>Note: Foreign investment is not allowed in any plantation sector/ activity other than those listed above</a:t>
                      </a:r>
                      <a:r>
                        <a:rPr lang="en-IN" sz="1200" dirty="0">
                          <a:latin typeface="Times New Roman"/>
                          <a:ea typeface="Times New Roman"/>
                        </a:rPr>
                        <a:t>.</a:t>
                      </a:r>
                      <a:endParaRPr lang="en-US" sz="1000" dirty="0">
                        <a:latin typeface="Times New Roman"/>
                        <a:ea typeface="Times New Roman"/>
                      </a:endParaRPr>
                    </a:p>
                  </a:txBody>
                  <a:tcPr marL="38100" marR="381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kern="1200" dirty="0" smtClean="0">
                          <a:solidFill>
                            <a:schemeClr val="dk1"/>
                          </a:solidFill>
                          <a:latin typeface="+mn-lt"/>
                          <a:ea typeface="+mn-ea"/>
                          <a:cs typeface="+mn-cs"/>
                        </a:rPr>
                        <a:t>100%</a:t>
                      </a:r>
                      <a:endParaRPr lang="en-US" dirty="0" smtClean="0"/>
                    </a:p>
                    <a:p>
                      <a:endParaRPr lang="en-US" dirty="0"/>
                    </a:p>
                  </a:txBody>
                  <a:tcPr/>
                </a:tc>
              </a:tr>
            </a:tbl>
          </a:graphicData>
        </a:graphic>
      </p:graphicFrame>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IN" sz="3600" dirty="0" smtClean="0">
                <a:latin typeface="Tahoma" pitchFamily="34" charset="0"/>
                <a:ea typeface="Tahoma" pitchFamily="34" charset="0"/>
                <a:cs typeface="Tahoma" pitchFamily="34" charset="0"/>
              </a:rPr>
              <a:t>SECTORAL CAP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graphicFrame>
        <p:nvGraphicFramePr>
          <p:cNvPr id="7" name="Table 6"/>
          <p:cNvGraphicFramePr>
            <a:graphicFrameLocks noGrp="1"/>
          </p:cNvGraphicFramePr>
          <p:nvPr/>
        </p:nvGraphicFramePr>
        <p:xfrm>
          <a:off x="0" y="1142990"/>
          <a:ext cx="9144000" cy="3919260"/>
        </p:xfrm>
        <a:graphic>
          <a:graphicData uri="http://schemas.openxmlformats.org/drawingml/2006/table">
            <a:tbl>
              <a:tblPr firstRow="1" bandRow="1">
                <a:tableStyleId>{5C22544A-7EE6-4342-B048-85BDC9FD1C3A}</a:tableStyleId>
              </a:tblPr>
              <a:tblGrid>
                <a:gridCol w="8001024"/>
                <a:gridCol w="1142976"/>
              </a:tblGrid>
              <a:tr h="357190">
                <a:tc>
                  <a:txBody>
                    <a:bodyPr/>
                    <a:lstStyle/>
                    <a:p>
                      <a:pPr algn="ctr"/>
                      <a:r>
                        <a:rPr kumimoji="0" lang="en-IN" sz="1600" b="1" kern="1200" dirty="0" smtClean="0">
                          <a:solidFill>
                            <a:schemeClr val="lt1"/>
                          </a:solidFill>
                          <a:latin typeface="Tahoma" pitchFamily="34" charset="0"/>
                          <a:ea typeface="Tahoma" pitchFamily="34" charset="0"/>
                          <a:cs typeface="Tahoma" pitchFamily="34" charset="0"/>
                        </a:rPr>
                        <a:t>SECTOR/ ACTIVITY </a:t>
                      </a:r>
                      <a:endParaRPr lang="en-US" sz="1600" dirty="0">
                        <a:latin typeface="Tahoma" pitchFamily="34" charset="0"/>
                        <a:ea typeface="Tahoma" pitchFamily="34" charset="0"/>
                        <a:cs typeface="Tahoma" pitchFamily="34" charset="0"/>
                      </a:endParaRPr>
                    </a:p>
                  </a:txBody>
                  <a:tcPr/>
                </a:tc>
                <a:tc>
                  <a:txBody>
                    <a:bodyPr/>
                    <a:lstStyle/>
                    <a:p>
                      <a:pPr algn="ctr"/>
                      <a:r>
                        <a:rPr kumimoji="0" lang="en-IN" sz="1600" b="1" kern="1200" dirty="0" err="1" smtClean="0">
                          <a:solidFill>
                            <a:schemeClr val="lt1"/>
                          </a:solidFill>
                          <a:latin typeface="Tahoma" pitchFamily="34" charset="0"/>
                          <a:ea typeface="Tahoma" pitchFamily="34" charset="0"/>
                          <a:cs typeface="Tahoma" pitchFamily="34" charset="0"/>
                        </a:rPr>
                        <a:t>Sectoral</a:t>
                      </a:r>
                      <a:r>
                        <a:rPr kumimoji="0" lang="en-IN" sz="1600" b="1" kern="1200" dirty="0" smtClean="0">
                          <a:solidFill>
                            <a:schemeClr val="lt1"/>
                          </a:solidFill>
                          <a:latin typeface="Tahoma" pitchFamily="34" charset="0"/>
                          <a:ea typeface="Tahoma" pitchFamily="34" charset="0"/>
                          <a:cs typeface="Tahoma" pitchFamily="34" charset="0"/>
                        </a:rPr>
                        <a:t> Cap</a:t>
                      </a:r>
                      <a:endParaRPr lang="en-US" sz="1600" dirty="0">
                        <a:latin typeface="Tahoma" pitchFamily="34" charset="0"/>
                        <a:ea typeface="Tahoma" pitchFamily="34" charset="0"/>
                        <a:cs typeface="Tahoma" pitchFamily="34" charset="0"/>
                      </a:endParaRPr>
                    </a:p>
                  </a:txBody>
                  <a:tcPr/>
                </a:tc>
              </a:tr>
              <a:tr h="392909">
                <a:tc>
                  <a:txBody>
                    <a:bodyPr/>
                    <a:lstStyle/>
                    <a:p>
                      <a:pPr>
                        <a:lnSpc>
                          <a:spcPct val="115000"/>
                        </a:lnSpc>
                        <a:spcAft>
                          <a:spcPts val="0"/>
                        </a:spcAft>
                      </a:pPr>
                      <a:r>
                        <a:rPr kumimoji="0" lang="en-IN" sz="1550" b="1" kern="1200" dirty="0" smtClean="0">
                          <a:solidFill>
                            <a:schemeClr val="dk1"/>
                          </a:solidFill>
                          <a:latin typeface="Tahoma" pitchFamily="34" charset="0"/>
                          <a:ea typeface="Tahoma" pitchFamily="34" charset="0"/>
                          <a:cs typeface="Tahoma" pitchFamily="34" charset="0"/>
                        </a:rPr>
                        <a:t>Mining</a:t>
                      </a:r>
                      <a:endParaRPr lang="en-US" sz="1550" dirty="0">
                        <a:latin typeface="Tahoma" pitchFamily="34" charset="0"/>
                        <a:ea typeface="Tahoma" pitchFamily="34" charset="0"/>
                        <a:cs typeface="Tahoma" pitchFamily="34" charset="0"/>
                      </a:endParaRPr>
                    </a:p>
                  </a:txBody>
                  <a:tcPr marL="38100" marR="381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550" kern="1200" dirty="0" smtClean="0">
                          <a:solidFill>
                            <a:schemeClr val="dk1"/>
                          </a:solidFill>
                          <a:latin typeface="Tahoma" pitchFamily="34" charset="0"/>
                          <a:ea typeface="Tahoma" pitchFamily="34" charset="0"/>
                          <a:cs typeface="Tahoma" pitchFamily="34" charset="0"/>
                        </a:rPr>
                        <a:t>100%</a:t>
                      </a:r>
                      <a:endParaRPr lang="en-US" sz="1550" dirty="0">
                        <a:latin typeface="Tahoma" pitchFamily="34" charset="0"/>
                        <a:ea typeface="Tahoma" pitchFamily="34" charset="0"/>
                        <a:cs typeface="Tahoma" pitchFamily="34" charset="0"/>
                      </a:endParaRPr>
                    </a:p>
                  </a:txBody>
                  <a:tcPr/>
                </a:tc>
              </a:tr>
              <a:tr h="392909">
                <a:tc>
                  <a:txBody>
                    <a:bodyPr/>
                    <a:lstStyle/>
                    <a:p>
                      <a:pPr>
                        <a:lnSpc>
                          <a:spcPct val="115000"/>
                        </a:lnSpc>
                        <a:spcAft>
                          <a:spcPts val="0"/>
                        </a:spcAft>
                      </a:pPr>
                      <a:r>
                        <a:rPr kumimoji="0" lang="en-IN" sz="1550" b="1" kern="1200" dirty="0" smtClean="0">
                          <a:solidFill>
                            <a:schemeClr val="dk1"/>
                          </a:solidFill>
                          <a:latin typeface="Tahoma" pitchFamily="34" charset="0"/>
                          <a:ea typeface="Tahoma" pitchFamily="34" charset="0"/>
                          <a:cs typeface="Tahoma" pitchFamily="34" charset="0"/>
                        </a:rPr>
                        <a:t>Coal and Lignite</a:t>
                      </a:r>
                      <a:r>
                        <a:rPr kumimoji="0" lang="en-IN" sz="1550" kern="1200" dirty="0" smtClean="0">
                          <a:solidFill>
                            <a:schemeClr val="dk1"/>
                          </a:solidFill>
                          <a:latin typeface="Tahoma" pitchFamily="34" charset="0"/>
                          <a:ea typeface="Tahoma" pitchFamily="34" charset="0"/>
                          <a:cs typeface="Tahoma" pitchFamily="34" charset="0"/>
                        </a:rPr>
                        <a:t> </a:t>
                      </a:r>
                      <a:endParaRPr lang="en-US" sz="1550" dirty="0">
                        <a:latin typeface="Tahoma" pitchFamily="34" charset="0"/>
                        <a:ea typeface="Tahoma" pitchFamily="34" charset="0"/>
                        <a:cs typeface="Tahoma" pitchFamily="34" charset="0"/>
                      </a:endParaRPr>
                    </a:p>
                  </a:txBody>
                  <a:tcPr marL="38100" marR="38100" marT="0" marB="0"/>
                </a:tc>
                <a:tc>
                  <a:txBody>
                    <a:bodyPr/>
                    <a:lstStyle/>
                    <a:p>
                      <a:r>
                        <a:rPr kumimoji="0" lang="en-IN" sz="1550" kern="1200" dirty="0" smtClean="0">
                          <a:solidFill>
                            <a:schemeClr val="dk1"/>
                          </a:solidFill>
                          <a:latin typeface="Tahoma" pitchFamily="34" charset="0"/>
                          <a:ea typeface="Tahoma" pitchFamily="34" charset="0"/>
                          <a:cs typeface="Tahoma" pitchFamily="34" charset="0"/>
                        </a:rPr>
                        <a:t>100%</a:t>
                      </a:r>
                      <a:endParaRPr lang="en-US" sz="1550" dirty="0">
                        <a:latin typeface="Tahoma" pitchFamily="34" charset="0"/>
                        <a:ea typeface="Tahoma" pitchFamily="34" charset="0"/>
                        <a:cs typeface="Tahoma" pitchFamily="34" charset="0"/>
                      </a:endParaRPr>
                    </a:p>
                  </a:txBody>
                  <a:tcPr/>
                </a:tc>
              </a:tr>
              <a:tr h="392909">
                <a:tc>
                  <a:txBody>
                    <a:bodyPr/>
                    <a:lstStyle/>
                    <a:p>
                      <a:pPr>
                        <a:lnSpc>
                          <a:spcPct val="115000"/>
                        </a:lnSpc>
                        <a:spcAft>
                          <a:spcPts val="0"/>
                        </a:spcAft>
                      </a:pPr>
                      <a:r>
                        <a:rPr kumimoji="0" lang="en-IN" sz="1550" b="1" kern="1200" dirty="0" smtClean="0">
                          <a:solidFill>
                            <a:schemeClr val="dk1"/>
                          </a:solidFill>
                          <a:latin typeface="Tahoma" pitchFamily="34" charset="0"/>
                          <a:ea typeface="Tahoma" pitchFamily="34" charset="0"/>
                          <a:cs typeface="Tahoma" pitchFamily="34" charset="0"/>
                        </a:rPr>
                        <a:t>Petroleum and Natural Gas</a:t>
                      </a:r>
                      <a:r>
                        <a:rPr kumimoji="0" lang="en-IN" sz="1550" kern="1200" dirty="0" smtClean="0">
                          <a:solidFill>
                            <a:schemeClr val="dk1"/>
                          </a:solidFill>
                          <a:latin typeface="Tahoma" pitchFamily="34" charset="0"/>
                          <a:ea typeface="Tahoma" pitchFamily="34" charset="0"/>
                          <a:cs typeface="Tahoma" pitchFamily="34" charset="0"/>
                        </a:rPr>
                        <a:t> </a:t>
                      </a:r>
                      <a:endParaRPr lang="en-US" sz="1550" dirty="0">
                        <a:latin typeface="Tahoma" pitchFamily="34" charset="0"/>
                        <a:ea typeface="Tahoma" pitchFamily="34" charset="0"/>
                        <a:cs typeface="Tahoma" pitchFamily="34" charset="0"/>
                      </a:endParaRPr>
                    </a:p>
                  </a:txBody>
                  <a:tcPr marL="38100" marR="381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550" kern="1200" dirty="0" smtClean="0">
                          <a:solidFill>
                            <a:schemeClr val="dk1"/>
                          </a:solidFill>
                          <a:latin typeface="Tahoma" pitchFamily="34" charset="0"/>
                          <a:ea typeface="Tahoma" pitchFamily="34" charset="0"/>
                          <a:cs typeface="Tahoma" pitchFamily="34" charset="0"/>
                        </a:rPr>
                        <a:t>100%</a:t>
                      </a:r>
                      <a:endParaRPr lang="en-US" sz="1550" dirty="0">
                        <a:latin typeface="Tahoma" pitchFamily="34" charset="0"/>
                        <a:ea typeface="Tahoma" pitchFamily="34" charset="0"/>
                        <a:cs typeface="Tahoma" pitchFamily="34" charset="0"/>
                      </a:endParaRPr>
                    </a:p>
                  </a:txBody>
                  <a:tcPr/>
                </a:tc>
              </a:tr>
              <a:tr h="392909">
                <a:tc>
                  <a:txBody>
                    <a:bodyPr/>
                    <a:lstStyle/>
                    <a:p>
                      <a:pPr>
                        <a:lnSpc>
                          <a:spcPct val="115000"/>
                        </a:lnSpc>
                        <a:spcAft>
                          <a:spcPts val="0"/>
                        </a:spcAft>
                      </a:pPr>
                      <a:r>
                        <a:rPr kumimoji="0" lang="en-IN" sz="1550" b="1" kern="1200" dirty="0" smtClean="0">
                          <a:solidFill>
                            <a:schemeClr val="dk1"/>
                          </a:solidFill>
                          <a:latin typeface="Tahoma" pitchFamily="34" charset="0"/>
                          <a:ea typeface="Tahoma" pitchFamily="34" charset="0"/>
                          <a:cs typeface="Tahoma" pitchFamily="34" charset="0"/>
                        </a:rPr>
                        <a:t>Manufacturing </a:t>
                      </a:r>
                    </a:p>
                    <a:p>
                      <a:r>
                        <a:rPr kumimoji="0" lang="en-IN" sz="1550" kern="1200" dirty="0" smtClean="0">
                          <a:solidFill>
                            <a:schemeClr val="dk1"/>
                          </a:solidFill>
                          <a:latin typeface="Tahoma" pitchFamily="34" charset="0"/>
                          <a:ea typeface="Tahoma" pitchFamily="34" charset="0"/>
                          <a:cs typeface="Tahoma" pitchFamily="34" charset="0"/>
                        </a:rPr>
                        <a:t>A manufacturer is permitted to sell its products manufactured in India through wholesale and/ or retail, including through e-commerce without Government approval. Notwithstanding the provisions of these Rules on trading sector, 100 percent foreign investment under the government approval route is allowed for trading, including through e-commerce, in respect of food products manufactured and/ or produced in India. Applications for foreign investment in food products retail trading shall be processed in the Department of Industrial Policy and Promotion before being considered by the Government for approval.</a:t>
                      </a:r>
                      <a:endParaRPr lang="en-US" sz="1550" dirty="0">
                        <a:latin typeface="Tahoma" pitchFamily="34" charset="0"/>
                        <a:ea typeface="Tahoma" pitchFamily="34" charset="0"/>
                        <a:cs typeface="Tahoma" pitchFamily="34" charset="0"/>
                      </a:endParaRPr>
                    </a:p>
                  </a:txBody>
                  <a:tcPr marL="38100" marR="381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550" kern="1200" dirty="0" smtClean="0">
                          <a:solidFill>
                            <a:schemeClr val="dk1"/>
                          </a:solidFill>
                          <a:latin typeface="Tahoma" pitchFamily="34" charset="0"/>
                          <a:ea typeface="Tahoma" pitchFamily="34" charset="0"/>
                          <a:cs typeface="Tahoma" pitchFamily="34" charset="0"/>
                        </a:rPr>
                        <a:t>100%</a:t>
                      </a:r>
                      <a:endParaRPr lang="en-US" sz="1550" dirty="0" smtClean="0">
                        <a:latin typeface="Tahoma" pitchFamily="34" charset="0"/>
                        <a:ea typeface="Tahoma" pitchFamily="34" charset="0"/>
                        <a:cs typeface="Tahoma" pitchFamily="34" charset="0"/>
                      </a:endParaRPr>
                    </a:p>
                    <a:p>
                      <a:endParaRPr lang="en-US" sz="155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4"/>
            <a:ext cx="8229600" cy="770398"/>
          </a:xfrm>
        </p:spPr>
        <p:txBody>
          <a:bodyPr rtlCol="0" anchor="t">
            <a:noAutofit/>
          </a:bodyPr>
          <a:lstStyle/>
          <a:p>
            <a:pPr algn="ctr"/>
            <a:r>
              <a:rPr lang="en-US" sz="3400" dirty="0" smtClean="0">
                <a:latin typeface="Tahoma" pitchFamily="34" charset="0"/>
                <a:ea typeface="Tahoma" pitchFamily="34" charset="0"/>
                <a:cs typeface="Tahoma" pitchFamily="34" charset="0"/>
              </a:rPr>
              <a:t>PRICING GUIDELINES</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700" dirty="0" smtClean="0">
                <a:latin typeface="Tahoma" pitchFamily="34" charset="0"/>
                <a:ea typeface="Tahoma" pitchFamily="34" charset="0"/>
                <a:cs typeface="Tahoma" pitchFamily="34" charset="0"/>
              </a:rPr>
              <a:t>The </a:t>
            </a:r>
            <a:r>
              <a:rPr lang="en-IN" sz="1700" dirty="0" smtClean="0">
                <a:latin typeface="Tahoma" pitchFamily="34" charset="0"/>
                <a:ea typeface="Tahoma" pitchFamily="34" charset="0"/>
                <a:cs typeface="Tahoma" pitchFamily="34" charset="0"/>
              </a:rPr>
              <a:t>price of equity instruments of an Indian </a:t>
            </a:r>
            <a:r>
              <a:rPr lang="en-IN" sz="1700" dirty="0" smtClean="0">
                <a:latin typeface="Tahoma" pitchFamily="34" charset="0"/>
                <a:ea typeface="Tahoma" pitchFamily="34" charset="0"/>
                <a:cs typeface="Tahoma" pitchFamily="34" charset="0"/>
              </a:rPr>
              <a:t>company to </a:t>
            </a:r>
            <a:r>
              <a:rPr lang="en-IN" sz="1700" dirty="0" smtClean="0">
                <a:latin typeface="Tahoma" pitchFamily="34" charset="0"/>
                <a:ea typeface="Tahoma" pitchFamily="34" charset="0"/>
                <a:cs typeface="Tahoma" pitchFamily="34" charset="0"/>
              </a:rPr>
              <a:t>a person resident outside </a:t>
            </a:r>
            <a:r>
              <a:rPr lang="en-IN" sz="1700" dirty="0" smtClean="0">
                <a:latin typeface="Tahoma" pitchFamily="34" charset="0"/>
                <a:ea typeface="Tahoma" pitchFamily="34" charset="0"/>
                <a:cs typeface="Tahoma" pitchFamily="34" charset="0"/>
              </a:rPr>
              <a:t>shall </a:t>
            </a:r>
            <a:r>
              <a:rPr lang="en-IN" sz="1700" dirty="0" smtClean="0">
                <a:latin typeface="Tahoma" pitchFamily="34" charset="0"/>
                <a:ea typeface="Tahoma" pitchFamily="34" charset="0"/>
                <a:cs typeface="Tahoma" pitchFamily="34" charset="0"/>
              </a:rPr>
              <a:t>not be less </a:t>
            </a:r>
            <a:r>
              <a:rPr lang="en-IN" sz="1700" dirty="0" smtClean="0">
                <a:latin typeface="Tahoma" pitchFamily="34" charset="0"/>
                <a:ea typeface="Tahoma" pitchFamily="34" charset="0"/>
                <a:cs typeface="Tahoma" pitchFamily="34" charset="0"/>
              </a:rPr>
              <a:t>than:</a:t>
            </a:r>
            <a:r>
              <a:rPr lang="en-US" sz="1700" dirty="0" smtClean="0">
                <a:latin typeface="Tahoma" pitchFamily="34" charset="0"/>
                <a:ea typeface="Tahoma" pitchFamily="34" charset="0"/>
                <a:cs typeface="Tahoma" pitchFamily="34" charset="0"/>
              </a:rPr>
              <a:t> </a:t>
            </a:r>
            <a:endParaRPr lang="en-US" sz="1700" dirty="0" smtClean="0">
              <a:latin typeface="Tahoma" pitchFamily="34" charset="0"/>
              <a:ea typeface="Tahoma" pitchFamily="34" charset="0"/>
              <a:cs typeface="Tahoma" pitchFamily="34" charset="0"/>
            </a:endParaRPr>
          </a:p>
          <a:p>
            <a:r>
              <a:rPr lang="en-IN" sz="1700" dirty="0" smtClean="0">
                <a:latin typeface="Tahoma" pitchFamily="34" charset="0"/>
                <a:ea typeface="Tahoma" pitchFamily="34" charset="0"/>
                <a:cs typeface="Tahoma" pitchFamily="34" charset="0"/>
              </a:rPr>
              <a:t>the </a:t>
            </a:r>
            <a:r>
              <a:rPr lang="en-IN" sz="1700" dirty="0" smtClean="0">
                <a:latin typeface="Tahoma" pitchFamily="34" charset="0"/>
                <a:ea typeface="Tahoma" pitchFamily="34" charset="0"/>
                <a:cs typeface="Tahoma" pitchFamily="34" charset="0"/>
              </a:rPr>
              <a:t>price worked out in accordance with the </a:t>
            </a:r>
            <a:r>
              <a:rPr lang="en-IN" sz="1700" dirty="0" smtClean="0">
                <a:latin typeface="Tahoma" pitchFamily="34" charset="0"/>
                <a:ea typeface="Tahoma" pitchFamily="34" charset="0"/>
                <a:cs typeface="Tahoma" pitchFamily="34" charset="0"/>
              </a:rPr>
              <a:t>SEBI guidelines </a:t>
            </a:r>
            <a:r>
              <a:rPr lang="en-IN" sz="1700" dirty="0" smtClean="0">
                <a:latin typeface="Tahoma" pitchFamily="34" charset="0"/>
                <a:ea typeface="Tahoma" pitchFamily="34" charset="0"/>
                <a:cs typeface="Tahoma" pitchFamily="34" charset="0"/>
              </a:rPr>
              <a:t>in case of a listed Indian company or in case of a company going through a delisting process as per the </a:t>
            </a:r>
            <a:r>
              <a:rPr lang="en-IN" sz="1700" dirty="0" smtClean="0">
                <a:latin typeface="Tahoma" pitchFamily="34" charset="0"/>
                <a:ea typeface="Tahoma" pitchFamily="34" charset="0"/>
                <a:cs typeface="Tahoma" pitchFamily="34" charset="0"/>
              </a:rPr>
              <a:t>SEBI (Delisting </a:t>
            </a:r>
            <a:r>
              <a:rPr lang="en-IN" sz="1700" dirty="0" smtClean="0">
                <a:latin typeface="Tahoma" pitchFamily="34" charset="0"/>
                <a:ea typeface="Tahoma" pitchFamily="34" charset="0"/>
                <a:cs typeface="Tahoma" pitchFamily="34" charset="0"/>
              </a:rPr>
              <a:t>of Equity Shares) Regulations, 2009;</a:t>
            </a:r>
            <a:endParaRPr lang="en-US" sz="1700" dirty="0" smtClean="0">
              <a:latin typeface="Tahoma" pitchFamily="34" charset="0"/>
              <a:ea typeface="Tahoma" pitchFamily="34" charset="0"/>
              <a:cs typeface="Tahoma" pitchFamily="34" charset="0"/>
            </a:endParaRPr>
          </a:p>
          <a:p>
            <a:r>
              <a:rPr lang="en-IN" sz="1700" dirty="0" smtClean="0">
                <a:latin typeface="Tahoma" pitchFamily="34" charset="0"/>
                <a:ea typeface="Tahoma" pitchFamily="34" charset="0"/>
                <a:cs typeface="Tahoma" pitchFamily="34" charset="0"/>
              </a:rPr>
              <a:t>the valuation of equity instruments done as per any internationally accepted pricing methodology for valuation on an arm's length basis duly certified by a Chartered Accountant or a Merchant Banker registered with the Securities and Exchange Board of India or a practising Cost Accountant, in case of an unlisted Indian Company.</a:t>
            </a:r>
            <a:endParaRPr lang="en-US" sz="1700" dirty="0" smtClean="0">
              <a:latin typeface="Tahoma" pitchFamily="34" charset="0"/>
              <a:ea typeface="Tahoma" pitchFamily="34" charset="0"/>
              <a:cs typeface="Tahoma" pitchFamily="34" charset="0"/>
            </a:endParaRPr>
          </a:p>
          <a:p>
            <a:r>
              <a:rPr lang="en-IN" sz="1700" dirty="0" smtClean="0">
                <a:latin typeface="Tahoma" pitchFamily="34" charset="0"/>
                <a:ea typeface="Tahoma" pitchFamily="34" charset="0"/>
                <a:cs typeface="Tahoma" pitchFamily="34" charset="0"/>
              </a:rPr>
              <a:t>In case of transfer</a:t>
            </a:r>
            <a:r>
              <a:rPr lang="en-IN" sz="1700" dirty="0" smtClean="0">
                <a:latin typeface="Tahoma" pitchFamily="34" charset="0"/>
                <a:ea typeface="Tahoma" pitchFamily="34" charset="0"/>
                <a:cs typeface="Tahoma" pitchFamily="34" charset="0"/>
              </a:rPr>
              <a:t> of equity instruments</a:t>
            </a:r>
            <a:r>
              <a:rPr lang="en-IN" sz="1700" dirty="0" smtClean="0">
                <a:latin typeface="Tahoma" pitchFamily="34" charset="0"/>
                <a:ea typeface="Tahoma" pitchFamily="34" charset="0"/>
                <a:cs typeface="Tahoma" pitchFamily="34" charset="0"/>
              </a:rPr>
              <a:t> from </a:t>
            </a:r>
            <a:r>
              <a:rPr lang="en-IN" sz="1700" dirty="0" smtClean="0">
                <a:latin typeface="Tahoma" pitchFamily="34" charset="0"/>
                <a:ea typeface="Tahoma" pitchFamily="34" charset="0"/>
                <a:cs typeface="Tahoma" pitchFamily="34" charset="0"/>
              </a:rPr>
              <a:t>a person resident in India to a person resident outside </a:t>
            </a:r>
            <a:r>
              <a:rPr lang="en-IN" sz="1700" dirty="0" smtClean="0">
                <a:latin typeface="Tahoma" pitchFamily="34" charset="0"/>
                <a:ea typeface="Tahoma" pitchFamily="34" charset="0"/>
                <a:cs typeface="Tahoma" pitchFamily="34" charset="0"/>
              </a:rPr>
              <a:t>India in addition to above two methods the </a:t>
            </a:r>
            <a:r>
              <a:rPr lang="en-IN" sz="1700" dirty="0" smtClean="0">
                <a:latin typeface="Tahoma" pitchFamily="34" charset="0"/>
                <a:ea typeface="Tahoma" pitchFamily="34" charset="0"/>
                <a:cs typeface="Tahoma" pitchFamily="34" charset="0"/>
              </a:rPr>
              <a:t>price at which a preferential allotment of shares can be made under the </a:t>
            </a:r>
            <a:r>
              <a:rPr lang="en-IN" sz="1700" dirty="0" smtClean="0">
                <a:latin typeface="Tahoma" pitchFamily="34" charset="0"/>
                <a:ea typeface="Tahoma" pitchFamily="34" charset="0"/>
                <a:cs typeface="Tahoma" pitchFamily="34" charset="0"/>
              </a:rPr>
              <a:t>SEBI </a:t>
            </a:r>
            <a:r>
              <a:rPr lang="en-IN" sz="1700" dirty="0" smtClean="0">
                <a:latin typeface="Tahoma" pitchFamily="34" charset="0"/>
                <a:ea typeface="Tahoma" pitchFamily="34" charset="0"/>
                <a:cs typeface="Tahoma" pitchFamily="34" charset="0"/>
              </a:rPr>
              <a:t>Guidelines, as applicable, in case of a listed Indian company or in case of a company going through a delisting process as per the </a:t>
            </a:r>
            <a:r>
              <a:rPr lang="en-IN" sz="1700" dirty="0" smtClean="0">
                <a:latin typeface="Tahoma" pitchFamily="34" charset="0"/>
                <a:ea typeface="Tahoma" pitchFamily="34" charset="0"/>
                <a:cs typeface="Tahoma" pitchFamily="34" charset="0"/>
              </a:rPr>
              <a:t>SEBI </a:t>
            </a:r>
            <a:r>
              <a:rPr lang="en-IN" sz="1700" dirty="0" smtClean="0">
                <a:latin typeface="Tahoma" pitchFamily="34" charset="0"/>
                <a:ea typeface="Tahoma" pitchFamily="34" charset="0"/>
                <a:cs typeface="Tahoma" pitchFamily="34" charset="0"/>
              </a:rPr>
              <a:t>(Delisting of Equity Shares) Regulations, </a:t>
            </a:r>
            <a:r>
              <a:rPr lang="en-IN" sz="1700" dirty="0" smtClean="0">
                <a:latin typeface="Tahoma" pitchFamily="34" charset="0"/>
                <a:ea typeface="Tahoma" pitchFamily="34" charset="0"/>
                <a:cs typeface="Tahoma" pitchFamily="34" charset="0"/>
              </a:rPr>
              <a:t>2009 also needs to be taken into account.  </a:t>
            </a:r>
            <a:endParaRPr lang="en-US" sz="17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4"/>
            <a:ext cx="8229600" cy="770398"/>
          </a:xfrm>
        </p:spPr>
        <p:txBody>
          <a:bodyPr rtlCol="0" anchor="t">
            <a:noAutofit/>
          </a:bodyPr>
          <a:lstStyle/>
          <a:p>
            <a:pPr algn="ctr"/>
            <a:r>
              <a:rPr lang="en-IN" sz="3600" dirty="0" smtClean="0"/>
              <a:t>SECTORS PROHIBITED FOR FDI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600" dirty="0" smtClean="0">
                <a:latin typeface="Tahoma" pitchFamily="34" charset="0"/>
                <a:ea typeface="Tahoma" pitchFamily="34" charset="0"/>
                <a:cs typeface="Tahoma" pitchFamily="34" charset="0"/>
              </a:rPr>
              <a:t>Lottery business including Government or private lottery, online lotteries, etc.</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Gambling and betting including casinos, etc.</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Chit funds</a:t>
            </a:r>
            <a:endParaRPr lang="en-US" sz="1600" dirty="0" smtClean="0">
              <a:latin typeface="Tahoma" pitchFamily="34" charset="0"/>
              <a:ea typeface="Tahoma" pitchFamily="34" charset="0"/>
              <a:cs typeface="Tahoma" pitchFamily="34" charset="0"/>
            </a:endParaRPr>
          </a:p>
          <a:p>
            <a:r>
              <a:rPr lang="en-IN" sz="1600" dirty="0" err="1" smtClean="0">
                <a:latin typeface="Tahoma" pitchFamily="34" charset="0"/>
                <a:ea typeface="Tahoma" pitchFamily="34" charset="0"/>
                <a:cs typeface="Tahoma" pitchFamily="34" charset="0"/>
              </a:rPr>
              <a:t>Nidhi</a:t>
            </a:r>
            <a:r>
              <a:rPr lang="en-IN" sz="1600" dirty="0" smtClean="0">
                <a:latin typeface="Tahoma" pitchFamily="34" charset="0"/>
                <a:ea typeface="Tahoma" pitchFamily="34" charset="0"/>
                <a:cs typeface="Tahoma" pitchFamily="34" charset="0"/>
              </a:rPr>
              <a:t> company</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Trading in Transferable Development Rights</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Real estate business or construction of farm houses</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Explanation: For the purpose of this rule, 'real estate business shall not include development of townships, construction of residential or commercial premises, roads or bridges and Real Estate Investment Trusts (REITs) registered and regulated under the SEBI (REITs) Regulations, 2014.</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Manufacturing of cigars, cheroots, cigarillos and cigarettes, of tobacco or of tobacco substitutes.</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Activities or sectors not open to private sector investment e.g. </a:t>
            </a:r>
            <a:r>
              <a:rPr lang="en-IN" sz="1600" dirty="0" smtClean="0">
                <a:latin typeface="Tahoma" pitchFamily="34" charset="0"/>
                <a:ea typeface="Tahoma" pitchFamily="34" charset="0"/>
                <a:cs typeface="Tahoma" pitchFamily="34" charset="0"/>
              </a:rPr>
              <a:t>Atomic energy, Railway etc. </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Foreign technology collaborations in any form including licensing for franchise, trademark, brand name, management contract is also prohibited for lottery business and gambling and betting activities.</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9142590" y="0"/>
            <a:ext cx="1429" cy="233363"/>
          </a:xfrm>
          <a:custGeom>
            <a:avLst/>
            <a:gdLst/>
            <a:ahLst/>
            <a:cxnLst/>
            <a:rect l="l" t="t" r="r" b="b"/>
            <a:pathLst>
              <a:path w="1904" h="311150">
                <a:moveTo>
                  <a:pt x="0" y="310667"/>
                </a:moveTo>
                <a:lnTo>
                  <a:pt x="1879" y="310667"/>
                </a:lnTo>
                <a:lnTo>
                  <a:pt x="1879" y="0"/>
                </a:lnTo>
                <a:lnTo>
                  <a:pt x="0" y="0"/>
                </a:lnTo>
                <a:lnTo>
                  <a:pt x="0" y="310667"/>
                </a:lnTo>
                <a:close/>
              </a:path>
            </a:pathLst>
          </a:custGeom>
          <a:solidFill>
            <a:srgbClr val="1F497D"/>
          </a:solidFill>
        </p:spPr>
        <p:txBody>
          <a:bodyPr wrap="square" lIns="0" tIns="0" rIns="0" bIns="0" rtlCol="0"/>
          <a:lstStyle/>
          <a:p>
            <a:endParaRPr/>
          </a:p>
        </p:txBody>
      </p:sp>
      <p:sp>
        <p:nvSpPr>
          <p:cNvPr id="6" name="object 6"/>
          <p:cNvSpPr/>
          <p:nvPr/>
        </p:nvSpPr>
        <p:spPr>
          <a:xfrm>
            <a:off x="9142590" y="231209"/>
            <a:ext cx="1429" cy="99060"/>
          </a:xfrm>
          <a:custGeom>
            <a:avLst/>
            <a:gdLst/>
            <a:ahLst/>
            <a:cxnLst/>
            <a:rect l="l" t="t" r="r" b="b"/>
            <a:pathLst>
              <a:path w="1904" h="132079">
                <a:moveTo>
                  <a:pt x="0" y="131838"/>
                </a:moveTo>
                <a:lnTo>
                  <a:pt x="1879" y="131838"/>
                </a:lnTo>
                <a:lnTo>
                  <a:pt x="1879" y="0"/>
                </a:lnTo>
                <a:lnTo>
                  <a:pt x="0" y="0"/>
                </a:lnTo>
                <a:lnTo>
                  <a:pt x="0" y="131838"/>
                </a:lnTo>
                <a:close/>
              </a:path>
            </a:pathLst>
          </a:custGeom>
          <a:solidFill>
            <a:srgbClr val="C0504D"/>
          </a:solidFill>
        </p:spPr>
        <p:txBody>
          <a:bodyPr wrap="square" lIns="0" tIns="0" rIns="0" bIns="0" rtlCol="0"/>
          <a:lstStyle/>
          <a:p>
            <a:endParaRPr/>
          </a:p>
        </p:txBody>
      </p:sp>
      <p:sp>
        <p:nvSpPr>
          <p:cNvPr id="16" name="object 16"/>
          <p:cNvSpPr txBox="1">
            <a:spLocks noGrp="1"/>
          </p:cNvSpPr>
          <p:nvPr>
            <p:ph type="title"/>
          </p:nvPr>
        </p:nvSpPr>
        <p:spPr>
          <a:xfrm>
            <a:off x="285720" y="1"/>
            <a:ext cx="8429684" cy="702115"/>
          </a:xfrm>
          <a:prstGeom prst="rect">
            <a:avLst/>
          </a:prstGeom>
        </p:spPr>
        <p:txBody>
          <a:bodyPr vert="horz" wrap="square" lIns="0" tIns="9525" rIns="0" bIns="0" rtlCol="0">
            <a:spAutoFit/>
          </a:bodyPr>
          <a:lstStyle/>
          <a:p>
            <a:pPr marL="9525" algn="ctr">
              <a:spcBef>
                <a:spcPts val="75"/>
              </a:spcBef>
            </a:pPr>
            <a:r>
              <a:rPr spc="-4" dirty="0"/>
              <a:t>Procedure under Approval</a:t>
            </a:r>
            <a:r>
              <a:rPr spc="-19" dirty="0"/>
              <a:t> </a:t>
            </a:r>
            <a:r>
              <a:rPr spc="-4" dirty="0"/>
              <a:t>Route</a:t>
            </a:r>
          </a:p>
        </p:txBody>
      </p:sp>
      <p:sp>
        <p:nvSpPr>
          <p:cNvPr id="18" name="object 18"/>
          <p:cNvSpPr/>
          <p:nvPr/>
        </p:nvSpPr>
        <p:spPr>
          <a:xfrm>
            <a:off x="702782" y="1142990"/>
            <a:ext cx="8155497" cy="384581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9142590" y="0"/>
            <a:ext cx="1429" cy="233363"/>
          </a:xfrm>
          <a:custGeom>
            <a:avLst/>
            <a:gdLst/>
            <a:ahLst/>
            <a:cxnLst/>
            <a:rect l="l" t="t" r="r" b="b"/>
            <a:pathLst>
              <a:path w="1904" h="311150">
                <a:moveTo>
                  <a:pt x="0" y="310667"/>
                </a:moveTo>
                <a:lnTo>
                  <a:pt x="1879" y="310667"/>
                </a:lnTo>
                <a:lnTo>
                  <a:pt x="1879" y="0"/>
                </a:lnTo>
                <a:lnTo>
                  <a:pt x="0" y="0"/>
                </a:lnTo>
                <a:lnTo>
                  <a:pt x="0" y="310667"/>
                </a:lnTo>
                <a:close/>
              </a:path>
            </a:pathLst>
          </a:custGeom>
          <a:solidFill>
            <a:srgbClr val="1F497D"/>
          </a:solidFill>
        </p:spPr>
        <p:txBody>
          <a:bodyPr wrap="square" lIns="0" tIns="0" rIns="0" bIns="0" rtlCol="0"/>
          <a:lstStyle/>
          <a:p>
            <a:endParaRPr/>
          </a:p>
        </p:txBody>
      </p:sp>
      <p:sp>
        <p:nvSpPr>
          <p:cNvPr id="6" name="object 6"/>
          <p:cNvSpPr/>
          <p:nvPr/>
        </p:nvSpPr>
        <p:spPr>
          <a:xfrm>
            <a:off x="9142590" y="231209"/>
            <a:ext cx="1429" cy="99060"/>
          </a:xfrm>
          <a:custGeom>
            <a:avLst/>
            <a:gdLst/>
            <a:ahLst/>
            <a:cxnLst/>
            <a:rect l="l" t="t" r="r" b="b"/>
            <a:pathLst>
              <a:path w="1904" h="132079">
                <a:moveTo>
                  <a:pt x="0" y="131838"/>
                </a:moveTo>
                <a:lnTo>
                  <a:pt x="1879" y="131838"/>
                </a:lnTo>
                <a:lnTo>
                  <a:pt x="1879" y="0"/>
                </a:lnTo>
                <a:lnTo>
                  <a:pt x="0" y="0"/>
                </a:lnTo>
                <a:lnTo>
                  <a:pt x="0" y="131838"/>
                </a:lnTo>
                <a:close/>
              </a:path>
            </a:pathLst>
          </a:custGeom>
          <a:solidFill>
            <a:srgbClr val="C0504D"/>
          </a:solidFill>
        </p:spPr>
        <p:txBody>
          <a:bodyPr wrap="square" lIns="0" tIns="0" rIns="0" bIns="0" rtlCol="0"/>
          <a:lstStyle/>
          <a:p>
            <a:endParaRPr/>
          </a:p>
        </p:txBody>
      </p:sp>
      <p:sp>
        <p:nvSpPr>
          <p:cNvPr id="16" name="object 16"/>
          <p:cNvSpPr txBox="1">
            <a:spLocks noGrp="1"/>
          </p:cNvSpPr>
          <p:nvPr>
            <p:ph type="title"/>
          </p:nvPr>
        </p:nvSpPr>
        <p:spPr>
          <a:xfrm>
            <a:off x="857224" y="142858"/>
            <a:ext cx="7715303" cy="702115"/>
          </a:xfrm>
          <a:prstGeom prst="rect">
            <a:avLst/>
          </a:prstGeom>
        </p:spPr>
        <p:txBody>
          <a:bodyPr vert="horz" wrap="square" lIns="0" tIns="9525" rIns="0" bIns="0" rtlCol="0">
            <a:spAutoFit/>
          </a:bodyPr>
          <a:lstStyle/>
          <a:p>
            <a:pPr marL="9525" algn="ctr">
              <a:spcBef>
                <a:spcPts val="75"/>
              </a:spcBef>
            </a:pPr>
            <a:r>
              <a:rPr spc="-4" dirty="0"/>
              <a:t>Competent</a:t>
            </a:r>
            <a:r>
              <a:rPr spc="-34" dirty="0"/>
              <a:t> </a:t>
            </a:r>
            <a:r>
              <a:rPr spc="-4" dirty="0"/>
              <a:t>Authorities</a:t>
            </a:r>
          </a:p>
        </p:txBody>
      </p:sp>
      <p:sp>
        <p:nvSpPr>
          <p:cNvPr id="18" name="object 18"/>
          <p:cNvSpPr/>
          <p:nvPr/>
        </p:nvSpPr>
        <p:spPr>
          <a:xfrm>
            <a:off x="0" y="1142990"/>
            <a:ext cx="9144000" cy="400051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9142590" y="0"/>
            <a:ext cx="1429" cy="233363"/>
          </a:xfrm>
          <a:custGeom>
            <a:avLst/>
            <a:gdLst/>
            <a:ahLst/>
            <a:cxnLst/>
            <a:rect l="l" t="t" r="r" b="b"/>
            <a:pathLst>
              <a:path w="1904" h="311150">
                <a:moveTo>
                  <a:pt x="0" y="310667"/>
                </a:moveTo>
                <a:lnTo>
                  <a:pt x="1879" y="310667"/>
                </a:lnTo>
                <a:lnTo>
                  <a:pt x="1879" y="0"/>
                </a:lnTo>
                <a:lnTo>
                  <a:pt x="0" y="0"/>
                </a:lnTo>
                <a:lnTo>
                  <a:pt x="0" y="310667"/>
                </a:lnTo>
                <a:close/>
              </a:path>
            </a:pathLst>
          </a:custGeom>
          <a:solidFill>
            <a:srgbClr val="1F497D"/>
          </a:solidFill>
        </p:spPr>
        <p:txBody>
          <a:bodyPr wrap="square" lIns="0" tIns="0" rIns="0" bIns="0" rtlCol="0"/>
          <a:lstStyle/>
          <a:p>
            <a:endParaRPr/>
          </a:p>
        </p:txBody>
      </p:sp>
      <p:sp>
        <p:nvSpPr>
          <p:cNvPr id="6" name="object 6"/>
          <p:cNvSpPr/>
          <p:nvPr/>
        </p:nvSpPr>
        <p:spPr>
          <a:xfrm>
            <a:off x="9142590" y="231209"/>
            <a:ext cx="1429" cy="99060"/>
          </a:xfrm>
          <a:custGeom>
            <a:avLst/>
            <a:gdLst/>
            <a:ahLst/>
            <a:cxnLst/>
            <a:rect l="l" t="t" r="r" b="b"/>
            <a:pathLst>
              <a:path w="1904" h="132079">
                <a:moveTo>
                  <a:pt x="0" y="131838"/>
                </a:moveTo>
                <a:lnTo>
                  <a:pt x="1879" y="131838"/>
                </a:lnTo>
                <a:lnTo>
                  <a:pt x="1879" y="0"/>
                </a:lnTo>
                <a:lnTo>
                  <a:pt x="0" y="0"/>
                </a:lnTo>
                <a:lnTo>
                  <a:pt x="0" y="131838"/>
                </a:lnTo>
                <a:close/>
              </a:path>
            </a:pathLst>
          </a:custGeom>
          <a:solidFill>
            <a:srgbClr val="C0504D"/>
          </a:solidFill>
        </p:spPr>
        <p:txBody>
          <a:bodyPr wrap="square" lIns="0" tIns="0" rIns="0" bIns="0" rtlCol="0"/>
          <a:lstStyle/>
          <a:p>
            <a:endParaRPr/>
          </a:p>
        </p:txBody>
      </p:sp>
      <p:sp>
        <p:nvSpPr>
          <p:cNvPr id="16" name="object 16"/>
          <p:cNvSpPr txBox="1">
            <a:spLocks noGrp="1"/>
          </p:cNvSpPr>
          <p:nvPr>
            <p:ph type="title"/>
          </p:nvPr>
        </p:nvSpPr>
        <p:spPr>
          <a:xfrm>
            <a:off x="857224" y="142858"/>
            <a:ext cx="7715303" cy="702115"/>
          </a:xfrm>
          <a:prstGeom prst="rect">
            <a:avLst/>
          </a:prstGeom>
        </p:spPr>
        <p:txBody>
          <a:bodyPr vert="horz" wrap="square" lIns="0" tIns="9525" rIns="0" bIns="0" rtlCol="0">
            <a:spAutoFit/>
          </a:bodyPr>
          <a:lstStyle/>
          <a:p>
            <a:pPr marL="9525" algn="ctr">
              <a:spcBef>
                <a:spcPts val="75"/>
              </a:spcBef>
            </a:pPr>
            <a:r>
              <a:rPr spc="-4" dirty="0"/>
              <a:t>Competent</a:t>
            </a:r>
            <a:r>
              <a:rPr spc="-34" dirty="0"/>
              <a:t> </a:t>
            </a:r>
            <a:r>
              <a:rPr spc="-4" dirty="0"/>
              <a:t>Authorities</a:t>
            </a:r>
          </a:p>
        </p:txBody>
      </p:sp>
      <p:grpSp>
        <p:nvGrpSpPr>
          <p:cNvPr id="7" name="object 4"/>
          <p:cNvGrpSpPr/>
          <p:nvPr/>
        </p:nvGrpSpPr>
        <p:grpSpPr>
          <a:xfrm>
            <a:off x="0" y="1000115"/>
            <a:ext cx="9144000" cy="4000527"/>
            <a:chOff x="620780" y="1181098"/>
            <a:chExt cx="9161814" cy="5450123"/>
          </a:xfrm>
        </p:grpSpPr>
        <p:sp>
          <p:nvSpPr>
            <p:cNvPr id="8" name="object 5"/>
            <p:cNvSpPr/>
            <p:nvPr/>
          </p:nvSpPr>
          <p:spPr>
            <a:xfrm>
              <a:off x="620780" y="1181098"/>
              <a:ext cx="9161814" cy="5450123"/>
            </a:xfrm>
            <a:prstGeom prst="rect">
              <a:avLst/>
            </a:prstGeom>
            <a:blipFill>
              <a:blip r:embed="rId2" cstate="print"/>
              <a:stretch>
                <a:fillRect/>
              </a:stretch>
            </a:blipFill>
          </p:spPr>
          <p:txBody>
            <a:bodyPr wrap="square" lIns="0" tIns="0" rIns="0" bIns="0" rtlCol="0"/>
            <a:lstStyle/>
            <a:p>
              <a:endParaRPr/>
            </a:p>
          </p:txBody>
        </p:sp>
        <p:sp>
          <p:nvSpPr>
            <p:cNvPr id="10" name="object 7"/>
            <p:cNvSpPr/>
            <p:nvPr/>
          </p:nvSpPr>
          <p:spPr>
            <a:xfrm>
              <a:off x="9696234" y="2665983"/>
              <a:ext cx="86360" cy="84455"/>
            </a:xfrm>
            <a:custGeom>
              <a:avLst/>
              <a:gdLst/>
              <a:ahLst/>
              <a:cxnLst/>
              <a:rect l="l" t="t" r="r" b="b"/>
              <a:pathLst>
                <a:path w="86359" h="84455">
                  <a:moveTo>
                    <a:pt x="60071" y="84251"/>
                  </a:moveTo>
                  <a:lnTo>
                    <a:pt x="86207" y="0"/>
                  </a:lnTo>
                  <a:lnTo>
                    <a:pt x="0" y="18719"/>
                  </a:lnTo>
                </a:path>
              </a:pathLst>
            </a:custGeom>
            <a:ln w="12700">
              <a:solidFill>
                <a:srgbClr val="4F81BD"/>
              </a:solidFill>
            </a:ln>
          </p:spPr>
          <p:txBody>
            <a:bodyPr wrap="square" lIns="0" tIns="0" rIns="0" bIns="0" rtlCol="0"/>
            <a:lstStyle/>
            <a:p>
              <a:endParaRPr/>
            </a:p>
          </p:txBody>
        </p:sp>
        <p:sp>
          <p:nvSpPr>
            <p:cNvPr id="12" name="object 9"/>
            <p:cNvSpPr/>
            <p:nvPr/>
          </p:nvSpPr>
          <p:spPr>
            <a:xfrm>
              <a:off x="9694290" y="4887315"/>
              <a:ext cx="87630" cy="81915"/>
            </a:xfrm>
            <a:custGeom>
              <a:avLst/>
              <a:gdLst/>
              <a:ahLst/>
              <a:cxnLst/>
              <a:rect l="l" t="t" r="r" b="b"/>
              <a:pathLst>
                <a:path w="87629" h="81914">
                  <a:moveTo>
                    <a:pt x="54432" y="0"/>
                  </a:moveTo>
                  <a:lnTo>
                    <a:pt x="87464" y="81800"/>
                  </a:lnTo>
                  <a:lnTo>
                    <a:pt x="0" y="70294"/>
                  </a:lnTo>
                </a:path>
              </a:pathLst>
            </a:custGeom>
            <a:ln w="12700">
              <a:solidFill>
                <a:srgbClr val="4F81BD"/>
              </a:solidFill>
            </a:ln>
          </p:spPr>
          <p:txBody>
            <a:bodyPr wrap="square" lIns="0" tIns="0" rIns="0" bIns="0" rtlCol="0"/>
            <a:lstStyle/>
            <a:p>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9142590" y="0"/>
            <a:ext cx="1429" cy="233363"/>
          </a:xfrm>
          <a:custGeom>
            <a:avLst/>
            <a:gdLst/>
            <a:ahLst/>
            <a:cxnLst/>
            <a:rect l="l" t="t" r="r" b="b"/>
            <a:pathLst>
              <a:path w="1904" h="311150">
                <a:moveTo>
                  <a:pt x="0" y="310667"/>
                </a:moveTo>
                <a:lnTo>
                  <a:pt x="1879" y="310667"/>
                </a:lnTo>
                <a:lnTo>
                  <a:pt x="1879" y="0"/>
                </a:lnTo>
                <a:lnTo>
                  <a:pt x="0" y="0"/>
                </a:lnTo>
                <a:lnTo>
                  <a:pt x="0" y="310667"/>
                </a:lnTo>
                <a:close/>
              </a:path>
            </a:pathLst>
          </a:custGeom>
          <a:solidFill>
            <a:srgbClr val="1F497D"/>
          </a:solidFill>
        </p:spPr>
        <p:txBody>
          <a:bodyPr wrap="square" lIns="0" tIns="0" rIns="0" bIns="0" rtlCol="0"/>
          <a:lstStyle/>
          <a:p>
            <a:endParaRPr/>
          </a:p>
        </p:txBody>
      </p:sp>
      <p:sp>
        <p:nvSpPr>
          <p:cNvPr id="6" name="object 6"/>
          <p:cNvSpPr/>
          <p:nvPr/>
        </p:nvSpPr>
        <p:spPr>
          <a:xfrm>
            <a:off x="9142590" y="231209"/>
            <a:ext cx="1429" cy="99060"/>
          </a:xfrm>
          <a:custGeom>
            <a:avLst/>
            <a:gdLst/>
            <a:ahLst/>
            <a:cxnLst/>
            <a:rect l="l" t="t" r="r" b="b"/>
            <a:pathLst>
              <a:path w="1904" h="132079">
                <a:moveTo>
                  <a:pt x="0" y="131838"/>
                </a:moveTo>
                <a:lnTo>
                  <a:pt x="1879" y="131838"/>
                </a:lnTo>
                <a:lnTo>
                  <a:pt x="1879" y="0"/>
                </a:lnTo>
                <a:lnTo>
                  <a:pt x="0" y="0"/>
                </a:lnTo>
                <a:lnTo>
                  <a:pt x="0" y="131838"/>
                </a:lnTo>
                <a:close/>
              </a:path>
            </a:pathLst>
          </a:custGeom>
          <a:solidFill>
            <a:srgbClr val="C0504D"/>
          </a:solidFill>
        </p:spPr>
        <p:txBody>
          <a:bodyPr wrap="square" lIns="0" tIns="0" rIns="0" bIns="0" rtlCol="0"/>
          <a:lstStyle/>
          <a:p>
            <a:endParaRPr/>
          </a:p>
        </p:txBody>
      </p:sp>
      <p:sp>
        <p:nvSpPr>
          <p:cNvPr id="16" name="object 16"/>
          <p:cNvSpPr txBox="1">
            <a:spLocks noGrp="1"/>
          </p:cNvSpPr>
          <p:nvPr>
            <p:ph type="title"/>
          </p:nvPr>
        </p:nvSpPr>
        <p:spPr>
          <a:xfrm>
            <a:off x="457200" y="116586"/>
            <a:ext cx="8229600" cy="932948"/>
          </a:xfrm>
          <a:prstGeom prst="rect">
            <a:avLst/>
          </a:prstGeom>
        </p:spPr>
        <p:txBody>
          <a:bodyPr vert="horz" wrap="square" lIns="0" tIns="9525" rIns="0" bIns="0" rtlCol="0">
            <a:spAutoFit/>
          </a:bodyPr>
          <a:lstStyle/>
          <a:p>
            <a:pPr algn="ctr"/>
            <a:r>
              <a:rPr lang="en-US" sz="3000" spc="-5" dirty="0" smtClean="0">
                <a:latin typeface="Tahoma" pitchFamily="34" charset="0"/>
                <a:ea typeface="Tahoma" pitchFamily="34" charset="0"/>
                <a:cs typeface="Tahoma" pitchFamily="34" charset="0"/>
              </a:rPr>
              <a:t>PROPOSALS REQUIRING SECURITY</a:t>
            </a:r>
            <a:r>
              <a:rPr lang="en-US" sz="3000" spc="5" dirty="0" smtClean="0">
                <a:latin typeface="Tahoma" pitchFamily="34" charset="0"/>
                <a:ea typeface="Tahoma" pitchFamily="34" charset="0"/>
                <a:cs typeface="Tahoma" pitchFamily="34" charset="0"/>
              </a:rPr>
              <a:t> </a:t>
            </a:r>
            <a:r>
              <a:rPr lang="en-US" sz="3000" spc="-5" dirty="0" smtClean="0">
                <a:latin typeface="Tahoma" pitchFamily="34" charset="0"/>
                <a:ea typeface="Tahoma" pitchFamily="34" charset="0"/>
                <a:cs typeface="Tahoma" pitchFamily="34" charset="0"/>
              </a:rPr>
              <a:t>CLEARANCE</a:t>
            </a:r>
          </a:p>
        </p:txBody>
      </p:sp>
      <p:sp>
        <p:nvSpPr>
          <p:cNvPr id="9" name="Content Placeholder 8"/>
          <p:cNvSpPr>
            <a:spLocks noGrp="1"/>
          </p:cNvSpPr>
          <p:nvPr>
            <p:ph idx="1"/>
          </p:nvPr>
        </p:nvSpPr>
        <p:spPr>
          <a:xfrm>
            <a:off x="0" y="1142990"/>
            <a:ext cx="9144000" cy="4000510"/>
          </a:xfrm>
        </p:spPr>
        <p:txBody>
          <a:bodyPr>
            <a:normAutofit fontScale="70000" lnSpcReduction="20000"/>
          </a:bodyPr>
          <a:lstStyle/>
          <a:p>
            <a:pPr marL="715963" indent="-352425">
              <a:buFont typeface="Wingdings" pitchFamily="2" charset="2"/>
              <a:buChar char="v"/>
            </a:pPr>
            <a:r>
              <a:rPr lang="en-US" dirty="0" smtClean="0">
                <a:latin typeface="Tahoma" pitchFamily="34" charset="0"/>
                <a:ea typeface="Tahoma" pitchFamily="34" charset="0"/>
                <a:cs typeface="Tahoma" pitchFamily="34" charset="0"/>
              </a:rPr>
              <a:t>Broadcasting </a:t>
            </a:r>
          </a:p>
          <a:p>
            <a:pPr marL="715963" indent="-352425">
              <a:buFont typeface="Wingdings" pitchFamily="2" charset="2"/>
              <a:buChar char="v"/>
            </a:pPr>
            <a:r>
              <a:rPr lang="en-US" dirty="0" smtClean="0">
                <a:latin typeface="Tahoma" pitchFamily="34" charset="0"/>
                <a:ea typeface="Tahoma" pitchFamily="34" charset="0"/>
                <a:cs typeface="Tahoma" pitchFamily="34" charset="0"/>
              </a:rPr>
              <a:t>Telecommunication </a:t>
            </a:r>
          </a:p>
          <a:p>
            <a:pPr marL="715963" indent="-352425">
              <a:buFont typeface="Wingdings" pitchFamily="2" charset="2"/>
              <a:buChar char="v"/>
            </a:pPr>
            <a:r>
              <a:rPr lang="en-US" dirty="0" smtClean="0">
                <a:latin typeface="Tahoma" pitchFamily="34" charset="0"/>
                <a:ea typeface="Tahoma" pitchFamily="34" charset="0"/>
                <a:cs typeface="Tahoma" pitchFamily="34" charset="0"/>
              </a:rPr>
              <a:t>Satellites - establishment and operation </a:t>
            </a:r>
          </a:p>
          <a:p>
            <a:pPr marL="715963" indent="-352425">
              <a:buFont typeface="Wingdings" pitchFamily="2" charset="2"/>
              <a:buChar char="v"/>
            </a:pPr>
            <a:r>
              <a:rPr lang="en-US" dirty="0" smtClean="0">
                <a:latin typeface="Tahoma" pitchFamily="34" charset="0"/>
                <a:ea typeface="Tahoma" pitchFamily="34" charset="0"/>
                <a:cs typeface="Tahoma" pitchFamily="34" charset="0"/>
              </a:rPr>
              <a:t>Private Security Agencies </a:t>
            </a:r>
          </a:p>
          <a:p>
            <a:pPr marL="715963" indent="-352425">
              <a:buFont typeface="Wingdings" pitchFamily="2" charset="2"/>
              <a:buChar char="v"/>
            </a:pPr>
            <a:r>
              <a:rPr lang="en-US" dirty="0" err="1" smtClean="0">
                <a:latin typeface="Tahoma" pitchFamily="34" charset="0"/>
                <a:ea typeface="Tahoma" pitchFamily="34" charset="0"/>
                <a:cs typeface="Tahoma" pitchFamily="34" charset="0"/>
              </a:rPr>
              <a:t>Defence</a:t>
            </a:r>
            <a:r>
              <a:rPr lang="en-US" dirty="0" smtClean="0">
                <a:latin typeface="Tahoma" pitchFamily="34" charset="0"/>
                <a:ea typeface="Tahoma" pitchFamily="34" charset="0"/>
                <a:cs typeface="Tahoma" pitchFamily="34" charset="0"/>
              </a:rPr>
              <a:t>, </a:t>
            </a:r>
          </a:p>
          <a:p>
            <a:pPr marL="715963" indent="-352425">
              <a:buFont typeface="Wingdings" pitchFamily="2" charset="2"/>
              <a:buChar char="v"/>
            </a:pPr>
            <a:r>
              <a:rPr lang="en-US" dirty="0" smtClean="0">
                <a:latin typeface="Tahoma" pitchFamily="34" charset="0"/>
                <a:ea typeface="Tahoma" pitchFamily="34" charset="0"/>
                <a:cs typeface="Tahoma" pitchFamily="34" charset="0"/>
              </a:rPr>
              <a:t>Civil Aviation and </a:t>
            </a:r>
          </a:p>
          <a:p>
            <a:pPr marL="715963" indent="-352425">
              <a:buFont typeface="Wingdings" pitchFamily="2" charset="2"/>
              <a:buChar char="v"/>
            </a:pPr>
            <a:r>
              <a:rPr lang="en-US" dirty="0" smtClean="0">
                <a:latin typeface="Tahoma" pitchFamily="34" charset="0"/>
                <a:ea typeface="Tahoma" pitchFamily="34" charset="0"/>
                <a:cs typeface="Tahoma" pitchFamily="34" charset="0"/>
              </a:rPr>
              <a:t>Mining &amp; mineral separation of titanium bearing minerals and ores, its value  addition and integrated activities. </a:t>
            </a:r>
          </a:p>
          <a:p>
            <a:pPr marL="715963" indent="-352425">
              <a:buFont typeface="Wingdings" pitchFamily="2" charset="2"/>
              <a:buChar char="v"/>
            </a:pPr>
            <a:r>
              <a:rPr lang="en-US" dirty="0" smtClean="0">
                <a:latin typeface="Tahoma" pitchFamily="34" charset="0"/>
                <a:ea typeface="Tahoma" pitchFamily="34" charset="0"/>
                <a:cs typeface="Tahoma" pitchFamily="34" charset="0"/>
              </a:rPr>
              <a:t>Investments from Pakistan and Bangladesh. </a:t>
            </a:r>
          </a:p>
          <a:p>
            <a:pPr marL="715963" indent="-352425">
              <a:buFont typeface="Wingdings" pitchFamily="2" charset="2"/>
              <a:buChar char="v"/>
            </a:pPr>
            <a:r>
              <a:rPr lang="en-US" dirty="0" smtClean="0">
                <a:latin typeface="Tahoma" pitchFamily="34" charset="0"/>
                <a:ea typeface="Tahoma" pitchFamily="34" charset="0"/>
                <a:cs typeface="Tahoma" pitchFamily="34" charset="0"/>
              </a:rPr>
              <a:t>Security clearance and comments from Ministry of Home Affairs (MHA) within 6 weeks of online receipt of the proposal. </a:t>
            </a:r>
          </a:p>
          <a:p>
            <a:pPr marL="715963" indent="-352425">
              <a:buFont typeface="Wingdings" pitchFamily="2" charset="2"/>
              <a:buChar char="v"/>
            </a:pPr>
            <a:r>
              <a:rPr lang="en-US" dirty="0" smtClean="0">
                <a:latin typeface="Tahoma" pitchFamily="34" charset="0"/>
                <a:ea typeface="Tahoma" pitchFamily="34" charset="0"/>
                <a:cs typeface="Tahoma" pitchFamily="34" charset="0"/>
              </a:rPr>
              <a:t>If not in position to revert in 6 weeks, will inform concerned administrative  Ministry/Department of the expected time frame. </a:t>
            </a:r>
          </a:p>
          <a:p>
            <a:pPr>
              <a:buNone/>
            </a:pPr>
            <a:endParaRPr lang="en-US"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9142590" y="0"/>
            <a:ext cx="1429" cy="233363"/>
          </a:xfrm>
          <a:custGeom>
            <a:avLst/>
            <a:gdLst/>
            <a:ahLst/>
            <a:cxnLst/>
            <a:rect l="l" t="t" r="r" b="b"/>
            <a:pathLst>
              <a:path w="1904" h="311150">
                <a:moveTo>
                  <a:pt x="0" y="310667"/>
                </a:moveTo>
                <a:lnTo>
                  <a:pt x="1879" y="310667"/>
                </a:lnTo>
                <a:lnTo>
                  <a:pt x="1879" y="0"/>
                </a:lnTo>
                <a:lnTo>
                  <a:pt x="0" y="0"/>
                </a:lnTo>
                <a:lnTo>
                  <a:pt x="0" y="310667"/>
                </a:lnTo>
                <a:close/>
              </a:path>
            </a:pathLst>
          </a:custGeom>
          <a:solidFill>
            <a:srgbClr val="1F497D"/>
          </a:solidFill>
        </p:spPr>
        <p:txBody>
          <a:bodyPr wrap="square" lIns="0" tIns="0" rIns="0" bIns="0" rtlCol="0"/>
          <a:lstStyle/>
          <a:p>
            <a:endParaRPr/>
          </a:p>
        </p:txBody>
      </p:sp>
      <p:sp>
        <p:nvSpPr>
          <p:cNvPr id="6" name="object 6"/>
          <p:cNvSpPr/>
          <p:nvPr/>
        </p:nvSpPr>
        <p:spPr>
          <a:xfrm>
            <a:off x="9142590" y="231209"/>
            <a:ext cx="1429" cy="99060"/>
          </a:xfrm>
          <a:custGeom>
            <a:avLst/>
            <a:gdLst/>
            <a:ahLst/>
            <a:cxnLst/>
            <a:rect l="l" t="t" r="r" b="b"/>
            <a:pathLst>
              <a:path w="1904" h="132079">
                <a:moveTo>
                  <a:pt x="0" y="131838"/>
                </a:moveTo>
                <a:lnTo>
                  <a:pt x="1879" y="131838"/>
                </a:lnTo>
                <a:lnTo>
                  <a:pt x="1879" y="0"/>
                </a:lnTo>
                <a:lnTo>
                  <a:pt x="0" y="0"/>
                </a:lnTo>
                <a:lnTo>
                  <a:pt x="0" y="131838"/>
                </a:lnTo>
                <a:close/>
              </a:path>
            </a:pathLst>
          </a:custGeom>
          <a:solidFill>
            <a:srgbClr val="C0504D"/>
          </a:solidFill>
        </p:spPr>
        <p:txBody>
          <a:bodyPr wrap="square" lIns="0" tIns="0" rIns="0" bIns="0" rtlCol="0"/>
          <a:lstStyle/>
          <a:p>
            <a:endParaRPr/>
          </a:p>
        </p:txBody>
      </p:sp>
      <p:sp>
        <p:nvSpPr>
          <p:cNvPr id="9" name="Content Placeholder 8"/>
          <p:cNvSpPr>
            <a:spLocks noGrp="1"/>
          </p:cNvSpPr>
          <p:nvPr>
            <p:ph idx="4294967295"/>
          </p:nvPr>
        </p:nvSpPr>
        <p:spPr>
          <a:xfrm>
            <a:off x="0" y="1143000"/>
            <a:ext cx="9144000" cy="4000500"/>
          </a:xfrm>
        </p:spPr>
        <p:txBody>
          <a:bodyPr>
            <a:normAutofit/>
          </a:bodyPr>
          <a:lstStyle/>
          <a:p>
            <a:pPr>
              <a:buNone/>
            </a:pPr>
            <a:endParaRPr lang="en-US"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
        <p:nvSpPr>
          <p:cNvPr id="8" name="object 3"/>
          <p:cNvSpPr/>
          <p:nvPr/>
        </p:nvSpPr>
        <p:spPr>
          <a:xfrm>
            <a:off x="0" y="0"/>
            <a:ext cx="9144000" cy="51435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dirty="0">
              <a:solidFill>
                <a:schemeClr val="bg1"/>
              </a:solidFill>
            </a:endParaRPr>
          </a:p>
        </p:txBody>
      </p:sp>
      <p:graphicFrame>
        <p:nvGraphicFramePr>
          <p:cNvPr id="7" name="Content Placeholder 6"/>
          <p:cNvGraphicFramePr>
            <a:graphicFrameLocks noGrp="1"/>
          </p:cNvGraphicFramePr>
          <p:nvPr>
            <p:ph idx="4294967295"/>
          </p:nvPr>
        </p:nvGraphicFramePr>
        <p:xfrm>
          <a:off x="0" y="3"/>
          <a:ext cx="9144000" cy="5198742"/>
        </p:xfrm>
        <a:graphic>
          <a:graphicData uri="http://schemas.openxmlformats.org/drawingml/2006/table">
            <a:tbl>
              <a:tblPr firstRow="1" bandRow="1">
                <a:tableStyleId>{5C22544A-7EE6-4342-B048-85BDC9FD1C3A}</a:tableStyleId>
              </a:tblPr>
              <a:tblGrid>
                <a:gridCol w="357158"/>
                <a:gridCol w="7143800"/>
                <a:gridCol w="785818"/>
                <a:gridCol w="857224"/>
              </a:tblGrid>
              <a:tr h="714243">
                <a:tc>
                  <a:txBody>
                    <a:bodyPr/>
                    <a:lstStyle/>
                    <a:p>
                      <a:pPr>
                        <a:lnSpc>
                          <a:spcPct val="115000"/>
                        </a:lnSpc>
                        <a:spcAft>
                          <a:spcPts val="1000"/>
                        </a:spcAft>
                      </a:pPr>
                      <a:r>
                        <a:rPr lang="en-US" sz="1400" dirty="0">
                          <a:latin typeface="Tahoma"/>
                          <a:ea typeface="Calibri"/>
                        </a:rPr>
                        <a:t>S</a:t>
                      </a:r>
                      <a:r>
                        <a:rPr lang="en-US" sz="1400" dirty="0" smtClean="0">
                          <a:latin typeface="Tahoma"/>
                          <a:ea typeface="Calibri"/>
                        </a:rPr>
                        <a:t>. No. </a:t>
                      </a:r>
                      <a:endParaRPr lang="en-US" sz="1400" dirty="0">
                        <a:latin typeface="Tahoma"/>
                        <a:ea typeface="Calibri"/>
                      </a:endParaRPr>
                    </a:p>
                  </a:txBody>
                  <a:tcPr marL="9525" marR="9525" marT="6350" marB="0"/>
                </a:tc>
                <a:tc>
                  <a:txBody>
                    <a:bodyPr/>
                    <a:lstStyle/>
                    <a:p>
                      <a:pPr algn="ctr">
                        <a:lnSpc>
                          <a:spcPct val="115000"/>
                        </a:lnSpc>
                        <a:spcAft>
                          <a:spcPts val="1000"/>
                        </a:spcAft>
                      </a:pPr>
                      <a:r>
                        <a:rPr lang="en-US" sz="1600" dirty="0" smtClean="0">
                          <a:latin typeface="Tahoma" pitchFamily="34" charset="0"/>
                          <a:ea typeface="Tahoma" pitchFamily="34" charset="0"/>
                          <a:cs typeface="Tahoma" pitchFamily="34" charset="0"/>
                        </a:rPr>
                        <a:t>TIMELINES FOR</a:t>
                      </a:r>
                      <a:r>
                        <a:rPr lang="en-US" sz="1600" spc="-80" dirty="0" smtClean="0">
                          <a:latin typeface="Tahoma" pitchFamily="34" charset="0"/>
                          <a:ea typeface="Tahoma" pitchFamily="34" charset="0"/>
                          <a:cs typeface="Tahoma" pitchFamily="34" charset="0"/>
                        </a:rPr>
                        <a:t> </a:t>
                      </a:r>
                      <a:r>
                        <a:rPr lang="en-US" sz="1600" spc="-5" dirty="0" smtClean="0">
                          <a:latin typeface="Tahoma" pitchFamily="34" charset="0"/>
                          <a:ea typeface="Tahoma" pitchFamily="34" charset="0"/>
                          <a:cs typeface="Tahoma" pitchFamily="34" charset="0"/>
                        </a:rPr>
                        <a:t>APPROVAL</a:t>
                      </a:r>
                    </a:p>
                    <a:p>
                      <a:pPr algn="ctr">
                        <a:lnSpc>
                          <a:spcPct val="115000"/>
                        </a:lnSpc>
                        <a:spcAft>
                          <a:spcPts val="1000"/>
                        </a:spcAft>
                      </a:pPr>
                      <a:r>
                        <a:rPr lang="en-US" sz="1600" dirty="0" smtClean="0">
                          <a:latin typeface="Tahoma" pitchFamily="34" charset="0"/>
                          <a:ea typeface="Tahoma" pitchFamily="34" charset="0"/>
                          <a:cs typeface="Tahoma" pitchFamily="34" charset="0"/>
                        </a:rPr>
                        <a:t>ACTION POINTS </a:t>
                      </a:r>
                      <a:endParaRPr lang="en-US" sz="1600" dirty="0">
                        <a:latin typeface="Tahoma" pitchFamily="34" charset="0"/>
                        <a:ea typeface="Tahoma" pitchFamily="34" charset="0"/>
                        <a:cs typeface="Tahoma" pitchFamily="34" charset="0"/>
                      </a:endParaRPr>
                    </a:p>
                  </a:txBody>
                  <a:tcPr marL="9525" marR="9525" marT="6350" marB="0"/>
                </a:tc>
                <a:tc>
                  <a:txBody>
                    <a:bodyPr/>
                    <a:lstStyle/>
                    <a:p>
                      <a:pPr>
                        <a:lnSpc>
                          <a:spcPct val="115000"/>
                        </a:lnSpc>
                        <a:spcAft>
                          <a:spcPts val="1000"/>
                        </a:spcAft>
                      </a:pPr>
                      <a:r>
                        <a:rPr lang="en-US" sz="1400">
                          <a:latin typeface="Tahoma"/>
                          <a:ea typeface="Calibri"/>
                        </a:rPr>
                        <a:t>Time </a:t>
                      </a:r>
                    </a:p>
                    <a:p>
                      <a:pPr>
                        <a:lnSpc>
                          <a:spcPct val="115000"/>
                        </a:lnSpc>
                        <a:spcAft>
                          <a:spcPts val="1000"/>
                        </a:spcAft>
                      </a:pPr>
                      <a:r>
                        <a:rPr lang="en-US" sz="1400">
                          <a:latin typeface="Tahoma"/>
                          <a:ea typeface="Calibri"/>
                        </a:rPr>
                        <a:t>Period </a:t>
                      </a:r>
                    </a:p>
                  </a:txBody>
                  <a:tcPr marL="9525" marR="9525" marT="6350" marB="0"/>
                </a:tc>
                <a:tc>
                  <a:txBody>
                    <a:bodyPr/>
                    <a:lstStyle/>
                    <a:p>
                      <a:pPr>
                        <a:lnSpc>
                          <a:spcPct val="115000"/>
                        </a:lnSpc>
                        <a:spcAft>
                          <a:spcPts val="1000"/>
                        </a:spcAft>
                      </a:pPr>
                      <a:r>
                        <a:rPr lang="en-US" sz="1400" dirty="0">
                          <a:latin typeface="Tahoma"/>
                          <a:ea typeface="Calibri"/>
                        </a:rPr>
                        <a:t>Cum. </a:t>
                      </a:r>
                      <a:r>
                        <a:rPr lang="en-US" sz="1400" dirty="0" smtClean="0">
                          <a:latin typeface="Tahoma"/>
                          <a:ea typeface="Calibri"/>
                        </a:rPr>
                        <a:t>Time  </a:t>
                      </a:r>
                      <a:r>
                        <a:rPr lang="en-US" sz="1400" dirty="0">
                          <a:latin typeface="Tahoma"/>
                          <a:ea typeface="Calibri"/>
                        </a:rPr>
                        <a:t>Period </a:t>
                      </a:r>
                    </a:p>
                  </a:txBody>
                  <a:tcPr marL="9525" marR="9525" marT="6350" marB="0"/>
                </a:tc>
              </a:tr>
              <a:tr h="286699">
                <a:tc>
                  <a:txBody>
                    <a:bodyPr/>
                    <a:lstStyle/>
                    <a:p>
                      <a:pPr>
                        <a:lnSpc>
                          <a:spcPct val="115000"/>
                        </a:lnSpc>
                        <a:spcAft>
                          <a:spcPts val="1000"/>
                        </a:spcAft>
                      </a:pPr>
                      <a:r>
                        <a:rPr lang="en-US" sz="1400">
                          <a:latin typeface="Tahoma"/>
                          <a:ea typeface="Calibri"/>
                        </a:rPr>
                        <a:t>1 </a:t>
                      </a:r>
                    </a:p>
                  </a:txBody>
                  <a:tcPr marL="9525" marR="9525" marT="9525" marB="0"/>
                </a:tc>
                <a:tc>
                  <a:txBody>
                    <a:bodyPr/>
                    <a:lstStyle/>
                    <a:p>
                      <a:pPr>
                        <a:lnSpc>
                          <a:spcPct val="115000"/>
                        </a:lnSpc>
                        <a:spcAft>
                          <a:spcPts val="1000"/>
                        </a:spcAft>
                      </a:pPr>
                      <a:r>
                        <a:rPr lang="en-US" sz="1400" dirty="0">
                          <a:latin typeface="Tahoma"/>
                          <a:ea typeface="Calibri"/>
                        </a:rPr>
                        <a:t>Dissemination of Investment Proposal by DIPP to Concerned Ministry/Department </a:t>
                      </a:r>
                    </a:p>
                  </a:txBody>
                  <a:tcPr marL="9525" marR="9525" marT="6350" marB="0"/>
                </a:tc>
                <a:tc>
                  <a:txBody>
                    <a:bodyPr/>
                    <a:lstStyle/>
                    <a:p>
                      <a:pPr>
                        <a:lnSpc>
                          <a:spcPct val="115000"/>
                        </a:lnSpc>
                        <a:spcAft>
                          <a:spcPts val="1000"/>
                        </a:spcAft>
                      </a:pPr>
                      <a:r>
                        <a:rPr lang="en-US" sz="1400">
                          <a:latin typeface="Tahoma"/>
                          <a:ea typeface="Calibri"/>
                        </a:rPr>
                        <a:t>2 days </a:t>
                      </a:r>
                    </a:p>
                  </a:txBody>
                  <a:tcPr marL="9525" marR="9525" marT="6350" marB="0"/>
                </a:tc>
                <a:tc rowSpan="2">
                  <a:txBody>
                    <a:bodyPr/>
                    <a:lstStyle/>
                    <a:p>
                      <a:pPr>
                        <a:lnSpc>
                          <a:spcPct val="115000"/>
                        </a:lnSpc>
                        <a:spcAft>
                          <a:spcPts val="1000"/>
                        </a:spcAft>
                      </a:pPr>
                      <a:r>
                        <a:rPr lang="en-US" sz="1400" dirty="0">
                          <a:latin typeface="Tahoma"/>
                          <a:ea typeface="Calibri"/>
                        </a:rPr>
                        <a:t>1 Week </a:t>
                      </a:r>
                    </a:p>
                  </a:txBody>
                  <a:tcPr marL="9525" marR="9525" marT="3175" marB="0"/>
                </a:tc>
              </a:tr>
              <a:tr h="286699">
                <a:tc>
                  <a:txBody>
                    <a:bodyPr/>
                    <a:lstStyle/>
                    <a:p>
                      <a:pPr>
                        <a:lnSpc>
                          <a:spcPct val="115000"/>
                        </a:lnSpc>
                        <a:spcAft>
                          <a:spcPts val="1000"/>
                        </a:spcAft>
                      </a:pPr>
                      <a:r>
                        <a:rPr lang="en-US" sz="1400">
                          <a:latin typeface="Tahoma"/>
                          <a:ea typeface="Calibri"/>
                        </a:rPr>
                        <a:t>2 </a:t>
                      </a:r>
                    </a:p>
                  </a:txBody>
                  <a:tcPr marL="9525" marR="9525" marT="9525" marB="0"/>
                </a:tc>
                <a:tc>
                  <a:txBody>
                    <a:bodyPr/>
                    <a:lstStyle/>
                    <a:p>
                      <a:pPr>
                        <a:lnSpc>
                          <a:spcPct val="115000"/>
                        </a:lnSpc>
                        <a:spcAft>
                          <a:spcPts val="1000"/>
                        </a:spcAft>
                      </a:pPr>
                      <a:r>
                        <a:rPr lang="en-US" sz="1400" dirty="0">
                          <a:latin typeface="Tahoma"/>
                          <a:ea typeface="Calibri"/>
                        </a:rPr>
                        <a:t>Time for submission of signed physical copy of the </a:t>
                      </a:r>
                      <a:r>
                        <a:rPr lang="en-US" sz="1400" dirty="0" smtClean="0">
                          <a:latin typeface="Tahoma"/>
                          <a:ea typeface="Calibri"/>
                        </a:rPr>
                        <a:t>proposal, </a:t>
                      </a:r>
                      <a:r>
                        <a:rPr lang="en-US" sz="1400" dirty="0">
                          <a:latin typeface="Tahoma"/>
                          <a:ea typeface="Calibri"/>
                        </a:rPr>
                        <a:t>if needed </a:t>
                      </a:r>
                    </a:p>
                  </a:txBody>
                  <a:tcPr marL="9525" marR="9525" marT="6350" marB="0"/>
                </a:tc>
                <a:tc>
                  <a:txBody>
                    <a:bodyPr/>
                    <a:lstStyle/>
                    <a:p>
                      <a:pPr>
                        <a:lnSpc>
                          <a:spcPct val="115000"/>
                        </a:lnSpc>
                        <a:spcAft>
                          <a:spcPts val="1000"/>
                        </a:spcAft>
                      </a:pPr>
                      <a:r>
                        <a:rPr lang="en-US" sz="1400">
                          <a:latin typeface="Tahoma"/>
                          <a:ea typeface="Calibri"/>
                        </a:rPr>
                        <a:t>5 days </a:t>
                      </a:r>
                    </a:p>
                  </a:txBody>
                  <a:tcPr marL="9525" marR="9525" marT="6350" marB="0"/>
                </a:tc>
                <a:tc vMerge="1">
                  <a:txBody>
                    <a:bodyPr/>
                    <a:lstStyle/>
                    <a:p>
                      <a:endParaRPr lang="en-US"/>
                    </a:p>
                  </a:txBody>
                  <a:tcPr/>
                </a:tc>
              </a:tr>
              <a:tr h="470032">
                <a:tc>
                  <a:txBody>
                    <a:bodyPr/>
                    <a:lstStyle/>
                    <a:p>
                      <a:pPr>
                        <a:lnSpc>
                          <a:spcPct val="115000"/>
                        </a:lnSpc>
                        <a:spcAft>
                          <a:spcPts val="1000"/>
                        </a:spcAft>
                      </a:pPr>
                      <a:r>
                        <a:rPr lang="en-US" sz="1400">
                          <a:latin typeface="Tahoma"/>
                          <a:ea typeface="Calibri"/>
                        </a:rPr>
                        <a:t>3 </a:t>
                      </a:r>
                    </a:p>
                  </a:txBody>
                  <a:tcPr marL="9525" marR="9525" marT="9525" marB="0"/>
                </a:tc>
                <a:tc>
                  <a:txBody>
                    <a:bodyPr/>
                    <a:lstStyle/>
                    <a:p>
                      <a:pPr>
                        <a:lnSpc>
                          <a:spcPct val="115000"/>
                        </a:lnSpc>
                        <a:spcAft>
                          <a:spcPts val="1000"/>
                        </a:spcAft>
                      </a:pPr>
                      <a:r>
                        <a:rPr lang="en-US" sz="1400" dirty="0">
                          <a:latin typeface="Tahoma"/>
                          <a:ea typeface="Calibri"/>
                        </a:rPr>
                        <a:t>Initial scrutiny of the proposal and documents attached therewith, and seeking relevant additional </a:t>
                      </a:r>
                      <a:r>
                        <a:rPr lang="en-US" sz="1400" dirty="0" smtClean="0">
                          <a:latin typeface="Tahoma"/>
                          <a:ea typeface="Calibri"/>
                        </a:rPr>
                        <a:t>information/documents </a:t>
                      </a:r>
                      <a:r>
                        <a:rPr lang="en-US" sz="1400" dirty="0">
                          <a:latin typeface="Tahoma"/>
                          <a:ea typeface="Calibri"/>
                        </a:rPr>
                        <a:t>from the applicant </a:t>
                      </a:r>
                    </a:p>
                  </a:txBody>
                  <a:tcPr marL="9525" marR="9525" marT="6350" marB="0"/>
                </a:tc>
                <a:tc>
                  <a:txBody>
                    <a:bodyPr/>
                    <a:lstStyle/>
                    <a:p>
                      <a:pPr>
                        <a:lnSpc>
                          <a:spcPct val="115000"/>
                        </a:lnSpc>
                        <a:spcAft>
                          <a:spcPts val="1000"/>
                        </a:spcAft>
                      </a:pPr>
                      <a:r>
                        <a:rPr lang="en-US" sz="1400">
                          <a:latin typeface="Tahoma"/>
                          <a:ea typeface="Calibri"/>
                        </a:rPr>
                        <a:t>1 Week </a:t>
                      </a:r>
                    </a:p>
                  </a:txBody>
                  <a:tcPr marL="9525" marR="9525" marT="6350" marB="0"/>
                </a:tc>
                <a:tc>
                  <a:txBody>
                    <a:bodyPr/>
                    <a:lstStyle/>
                    <a:p>
                      <a:pPr>
                        <a:lnSpc>
                          <a:spcPct val="115000"/>
                        </a:lnSpc>
                        <a:spcAft>
                          <a:spcPts val="1000"/>
                        </a:spcAft>
                      </a:pPr>
                      <a:r>
                        <a:rPr lang="en-US" sz="1400">
                          <a:latin typeface="Tahoma"/>
                          <a:ea typeface="Calibri"/>
                        </a:rPr>
                        <a:t>2 Weeks </a:t>
                      </a:r>
                    </a:p>
                  </a:txBody>
                  <a:tcPr marL="9525" marR="9525" marT="6350" marB="0"/>
                </a:tc>
              </a:tr>
              <a:tr h="286699">
                <a:tc>
                  <a:txBody>
                    <a:bodyPr/>
                    <a:lstStyle/>
                    <a:p>
                      <a:pPr>
                        <a:lnSpc>
                          <a:spcPct val="115000"/>
                        </a:lnSpc>
                        <a:spcAft>
                          <a:spcPts val="1000"/>
                        </a:spcAft>
                      </a:pPr>
                      <a:r>
                        <a:rPr lang="en-US" sz="1400">
                          <a:latin typeface="Tahoma"/>
                          <a:ea typeface="Calibri"/>
                        </a:rPr>
                        <a:t>4 </a:t>
                      </a:r>
                    </a:p>
                  </a:txBody>
                  <a:tcPr marL="9525" marR="9525" marT="9525" marB="0"/>
                </a:tc>
                <a:tc>
                  <a:txBody>
                    <a:bodyPr/>
                    <a:lstStyle/>
                    <a:p>
                      <a:pPr>
                        <a:lnSpc>
                          <a:spcPct val="115000"/>
                        </a:lnSpc>
                        <a:spcAft>
                          <a:spcPts val="1000"/>
                        </a:spcAft>
                      </a:pPr>
                      <a:r>
                        <a:rPr lang="en-US" sz="1400" dirty="0">
                          <a:latin typeface="Tahoma"/>
                          <a:ea typeface="Calibri"/>
                        </a:rPr>
                        <a:t>Submission of clarification by DIPP on specific issues of FDI policy </a:t>
                      </a:r>
                    </a:p>
                  </a:txBody>
                  <a:tcPr marL="9525" marR="9525" marT="6985" marB="0"/>
                </a:tc>
                <a:tc>
                  <a:txBody>
                    <a:bodyPr/>
                    <a:lstStyle/>
                    <a:p>
                      <a:pPr>
                        <a:lnSpc>
                          <a:spcPct val="115000"/>
                        </a:lnSpc>
                        <a:spcAft>
                          <a:spcPts val="1000"/>
                        </a:spcAft>
                      </a:pPr>
                      <a:r>
                        <a:rPr lang="en-US" sz="1400">
                          <a:latin typeface="Tahoma"/>
                          <a:ea typeface="Calibri"/>
                        </a:rPr>
                        <a:t>2 Weeks </a:t>
                      </a:r>
                    </a:p>
                  </a:txBody>
                  <a:tcPr marL="9525" marR="9525" marT="6985" marB="0"/>
                </a:tc>
                <a:tc>
                  <a:txBody>
                    <a:bodyPr/>
                    <a:lstStyle/>
                    <a:p>
                      <a:pPr>
                        <a:lnSpc>
                          <a:spcPct val="115000"/>
                        </a:lnSpc>
                        <a:spcAft>
                          <a:spcPts val="1000"/>
                        </a:spcAft>
                      </a:pPr>
                      <a:r>
                        <a:rPr lang="en-US" sz="1400">
                          <a:latin typeface="Tahoma"/>
                          <a:ea typeface="Calibri"/>
                        </a:rPr>
                        <a:t>4 Weeks </a:t>
                      </a:r>
                    </a:p>
                  </a:txBody>
                  <a:tcPr marL="9525" marR="9525" marT="6985" marB="0"/>
                </a:tc>
              </a:tr>
              <a:tr h="286699">
                <a:tc>
                  <a:txBody>
                    <a:bodyPr/>
                    <a:lstStyle/>
                    <a:p>
                      <a:pPr>
                        <a:lnSpc>
                          <a:spcPct val="115000"/>
                        </a:lnSpc>
                        <a:spcAft>
                          <a:spcPts val="1000"/>
                        </a:spcAft>
                      </a:pPr>
                      <a:r>
                        <a:rPr lang="en-US" sz="1400">
                          <a:latin typeface="Tahoma"/>
                          <a:ea typeface="Calibri"/>
                        </a:rPr>
                        <a:t>5 </a:t>
                      </a:r>
                    </a:p>
                  </a:txBody>
                  <a:tcPr marL="9525" marR="9525" marT="9525" marB="0"/>
                </a:tc>
                <a:tc>
                  <a:txBody>
                    <a:bodyPr/>
                    <a:lstStyle/>
                    <a:p>
                      <a:pPr>
                        <a:lnSpc>
                          <a:spcPct val="115000"/>
                        </a:lnSpc>
                        <a:spcAft>
                          <a:spcPts val="1000"/>
                        </a:spcAft>
                      </a:pPr>
                      <a:r>
                        <a:rPr lang="en-US" sz="1400" dirty="0">
                          <a:latin typeface="Tahoma"/>
                          <a:ea typeface="Calibri"/>
                        </a:rPr>
                        <a:t>Submission of comments by Consulted Ministry/ Department/ RBI/ Any Other Stakeholder </a:t>
                      </a:r>
                    </a:p>
                  </a:txBody>
                  <a:tcPr marL="9525" marR="9525" marT="6985" marB="0"/>
                </a:tc>
                <a:tc>
                  <a:txBody>
                    <a:bodyPr/>
                    <a:lstStyle/>
                    <a:p>
                      <a:pPr>
                        <a:lnSpc>
                          <a:spcPct val="115000"/>
                        </a:lnSpc>
                        <a:spcAft>
                          <a:spcPts val="1000"/>
                        </a:spcAft>
                      </a:pPr>
                      <a:r>
                        <a:rPr lang="en-US" sz="1400">
                          <a:latin typeface="Tahoma"/>
                          <a:ea typeface="Calibri"/>
                        </a:rPr>
                        <a:t>4 Weeks </a:t>
                      </a:r>
                    </a:p>
                  </a:txBody>
                  <a:tcPr marL="9525" marR="9525" marT="6985" marB="0"/>
                </a:tc>
                <a:tc>
                  <a:txBody>
                    <a:bodyPr/>
                    <a:lstStyle/>
                    <a:p>
                      <a:pPr>
                        <a:lnSpc>
                          <a:spcPct val="115000"/>
                        </a:lnSpc>
                        <a:spcAft>
                          <a:spcPts val="1000"/>
                        </a:spcAft>
                      </a:pPr>
                      <a:r>
                        <a:rPr lang="en-US" sz="1400">
                          <a:latin typeface="Tahoma"/>
                          <a:ea typeface="Calibri"/>
                        </a:rPr>
                        <a:t>6 Weeks </a:t>
                      </a:r>
                    </a:p>
                  </a:txBody>
                  <a:tcPr marL="9525" marR="9525" marT="6985" marB="0"/>
                </a:tc>
              </a:tr>
              <a:tr h="286699">
                <a:tc>
                  <a:txBody>
                    <a:bodyPr/>
                    <a:lstStyle/>
                    <a:p>
                      <a:pPr>
                        <a:lnSpc>
                          <a:spcPct val="115000"/>
                        </a:lnSpc>
                        <a:spcAft>
                          <a:spcPts val="1000"/>
                        </a:spcAft>
                      </a:pPr>
                      <a:r>
                        <a:rPr lang="en-US" sz="1400">
                          <a:latin typeface="Tahoma"/>
                          <a:ea typeface="Calibri"/>
                        </a:rPr>
                        <a:t>6 </a:t>
                      </a:r>
                    </a:p>
                  </a:txBody>
                  <a:tcPr marL="9525" marR="9525" marT="9525" marB="0"/>
                </a:tc>
                <a:tc>
                  <a:txBody>
                    <a:bodyPr/>
                    <a:lstStyle/>
                    <a:p>
                      <a:pPr>
                        <a:lnSpc>
                          <a:spcPct val="115000"/>
                        </a:lnSpc>
                        <a:spcAft>
                          <a:spcPts val="1000"/>
                        </a:spcAft>
                      </a:pPr>
                      <a:r>
                        <a:rPr lang="en-US" sz="1400" dirty="0">
                          <a:latin typeface="Tahoma"/>
                          <a:ea typeface="Calibri"/>
                        </a:rPr>
                        <a:t>Submission of Comments by Ministry of Home Affairs on </a:t>
                      </a:r>
                      <a:r>
                        <a:rPr lang="en-US" sz="1400" dirty="0" smtClean="0">
                          <a:latin typeface="Tahoma"/>
                          <a:ea typeface="Calibri"/>
                        </a:rPr>
                        <a:t>security </a:t>
                      </a:r>
                      <a:r>
                        <a:rPr lang="en-US" sz="1400" dirty="0">
                          <a:latin typeface="Tahoma"/>
                          <a:ea typeface="Calibri"/>
                        </a:rPr>
                        <a:t>clearance </a:t>
                      </a:r>
                    </a:p>
                  </a:txBody>
                  <a:tcPr marL="9525" marR="9525" marT="6985" marB="0"/>
                </a:tc>
                <a:tc>
                  <a:txBody>
                    <a:bodyPr/>
                    <a:lstStyle/>
                    <a:p>
                      <a:pPr>
                        <a:lnSpc>
                          <a:spcPct val="115000"/>
                        </a:lnSpc>
                        <a:spcAft>
                          <a:spcPts val="1000"/>
                        </a:spcAft>
                      </a:pPr>
                      <a:r>
                        <a:rPr lang="en-US" sz="1400">
                          <a:latin typeface="Tahoma"/>
                          <a:ea typeface="Calibri"/>
                        </a:rPr>
                        <a:t>6 Weeks </a:t>
                      </a:r>
                    </a:p>
                  </a:txBody>
                  <a:tcPr marL="9525" marR="9525" marT="6985" marB="0"/>
                </a:tc>
                <a:tc>
                  <a:txBody>
                    <a:bodyPr/>
                    <a:lstStyle/>
                    <a:p>
                      <a:pPr>
                        <a:lnSpc>
                          <a:spcPct val="115000"/>
                        </a:lnSpc>
                        <a:spcAft>
                          <a:spcPts val="1000"/>
                        </a:spcAft>
                      </a:pPr>
                      <a:r>
                        <a:rPr lang="en-US" sz="1400">
                          <a:latin typeface="Tahoma"/>
                          <a:ea typeface="Calibri"/>
                        </a:rPr>
                        <a:t>8 Weeks </a:t>
                      </a:r>
                    </a:p>
                  </a:txBody>
                  <a:tcPr marL="9525" marR="9525" marT="6985" marB="0"/>
                </a:tc>
              </a:tr>
              <a:tr h="286699">
                <a:tc rowSpan="3">
                  <a:txBody>
                    <a:bodyPr/>
                    <a:lstStyle/>
                    <a:p>
                      <a:pPr>
                        <a:lnSpc>
                          <a:spcPct val="115000"/>
                        </a:lnSpc>
                        <a:spcAft>
                          <a:spcPts val="1000"/>
                        </a:spcAft>
                      </a:pPr>
                      <a:r>
                        <a:rPr lang="en-US" sz="1400">
                          <a:latin typeface="Tahoma"/>
                          <a:ea typeface="Calibri"/>
                        </a:rPr>
                        <a:t>7 </a:t>
                      </a:r>
                    </a:p>
                  </a:txBody>
                  <a:tcPr marL="9525" marR="9525" marT="9525" marB="0"/>
                </a:tc>
                <a:tc>
                  <a:txBody>
                    <a:bodyPr/>
                    <a:lstStyle/>
                    <a:p>
                      <a:pPr>
                        <a:lnSpc>
                          <a:spcPct val="115000"/>
                        </a:lnSpc>
                        <a:spcAft>
                          <a:spcPts val="1000"/>
                        </a:spcAft>
                      </a:pPr>
                      <a:r>
                        <a:rPr lang="en-US" sz="1400">
                          <a:latin typeface="Tahoma"/>
                          <a:ea typeface="Calibri"/>
                        </a:rPr>
                        <a:t>Approval on proposals by Competent Authority for grant of approval </a:t>
                      </a:r>
                    </a:p>
                  </a:txBody>
                  <a:tcPr marL="9525" marR="9525" marT="6985" marB="0"/>
                </a:tc>
                <a:tc rowSpan="3">
                  <a:txBody>
                    <a:bodyPr/>
                    <a:lstStyle/>
                    <a:p>
                      <a:pPr>
                        <a:lnSpc>
                          <a:spcPct val="115000"/>
                        </a:lnSpc>
                        <a:spcAft>
                          <a:spcPts val="1000"/>
                        </a:spcAft>
                      </a:pPr>
                      <a:r>
                        <a:rPr lang="en-US" sz="1400">
                          <a:latin typeface="Tahoma"/>
                          <a:ea typeface="Calibri"/>
                        </a:rPr>
                        <a:t>2 Weeks </a:t>
                      </a:r>
                    </a:p>
                  </a:txBody>
                  <a:tcPr marL="9525" marR="9525" marT="6985" marB="0"/>
                </a:tc>
                <a:tc>
                  <a:txBody>
                    <a:bodyPr/>
                    <a:lstStyle/>
                    <a:p>
                      <a:pPr>
                        <a:lnSpc>
                          <a:spcPct val="115000"/>
                        </a:lnSpc>
                      </a:pPr>
                      <a:endParaRPr lang="en-US" sz="1400">
                        <a:latin typeface="Tahoma"/>
                      </a:endParaRPr>
                    </a:p>
                  </a:txBody>
                  <a:tcPr marL="9525" marR="9525" marT="9525" marB="0"/>
                </a:tc>
              </a:tr>
              <a:tr h="286699">
                <a:tc vMerge="1">
                  <a:txBody>
                    <a:bodyPr/>
                    <a:lstStyle/>
                    <a:p>
                      <a:endParaRPr lang="en-US"/>
                    </a:p>
                  </a:txBody>
                  <a:tcPr/>
                </a:tc>
                <a:tc>
                  <a:txBody>
                    <a:bodyPr/>
                    <a:lstStyle/>
                    <a:p>
                      <a:pPr>
                        <a:lnSpc>
                          <a:spcPct val="115000"/>
                        </a:lnSpc>
                        <a:spcAft>
                          <a:spcPts val="1000"/>
                        </a:spcAft>
                      </a:pPr>
                      <a:r>
                        <a:rPr lang="en-US" sz="1400">
                          <a:latin typeface="Tahoma"/>
                          <a:ea typeface="Calibri"/>
                        </a:rPr>
                        <a:t>Proposals not requiring security clearance </a:t>
                      </a:r>
                    </a:p>
                  </a:txBody>
                  <a:tcPr marL="9525" marR="9525" marT="6985" marB="0"/>
                </a:tc>
                <a:tc vMerge="1">
                  <a:txBody>
                    <a:bodyPr/>
                    <a:lstStyle/>
                    <a:p>
                      <a:endParaRPr lang="en-US"/>
                    </a:p>
                  </a:txBody>
                  <a:tcPr/>
                </a:tc>
                <a:tc>
                  <a:txBody>
                    <a:bodyPr/>
                    <a:lstStyle/>
                    <a:p>
                      <a:pPr>
                        <a:lnSpc>
                          <a:spcPct val="115000"/>
                        </a:lnSpc>
                        <a:spcAft>
                          <a:spcPts val="1000"/>
                        </a:spcAft>
                      </a:pPr>
                      <a:r>
                        <a:rPr lang="en-US" sz="1400">
                          <a:latin typeface="Tahoma"/>
                          <a:ea typeface="Calibri"/>
                        </a:rPr>
                        <a:t>8 Weeks </a:t>
                      </a:r>
                    </a:p>
                  </a:txBody>
                  <a:tcPr marL="9525" marR="9525" marT="6985" marB="0"/>
                </a:tc>
              </a:tr>
              <a:tr h="286699">
                <a:tc vMerge="1">
                  <a:txBody>
                    <a:bodyPr/>
                    <a:lstStyle/>
                    <a:p>
                      <a:endParaRPr lang="en-US"/>
                    </a:p>
                  </a:txBody>
                  <a:tcPr/>
                </a:tc>
                <a:tc>
                  <a:txBody>
                    <a:bodyPr/>
                    <a:lstStyle/>
                    <a:p>
                      <a:pPr>
                        <a:lnSpc>
                          <a:spcPct val="115000"/>
                        </a:lnSpc>
                        <a:spcAft>
                          <a:spcPts val="1000"/>
                        </a:spcAft>
                      </a:pPr>
                      <a:r>
                        <a:rPr lang="en-US" sz="1400">
                          <a:latin typeface="Tahoma"/>
                          <a:ea typeface="Calibri"/>
                        </a:rPr>
                        <a:t>Proposal Requiring security clearance </a:t>
                      </a:r>
                    </a:p>
                  </a:txBody>
                  <a:tcPr marL="9525" marR="9525" marT="6985" marB="0"/>
                </a:tc>
                <a:tc vMerge="1">
                  <a:txBody>
                    <a:bodyPr/>
                    <a:lstStyle/>
                    <a:p>
                      <a:endParaRPr lang="en-US"/>
                    </a:p>
                  </a:txBody>
                  <a:tcPr/>
                </a:tc>
                <a:tc>
                  <a:txBody>
                    <a:bodyPr/>
                    <a:lstStyle/>
                    <a:p>
                      <a:pPr>
                        <a:lnSpc>
                          <a:spcPct val="115000"/>
                        </a:lnSpc>
                        <a:spcAft>
                          <a:spcPts val="1000"/>
                        </a:spcAft>
                      </a:pPr>
                      <a:r>
                        <a:rPr lang="en-US" sz="1400">
                          <a:latin typeface="Tahoma"/>
                          <a:ea typeface="Calibri"/>
                        </a:rPr>
                        <a:t>10 Weeks </a:t>
                      </a:r>
                    </a:p>
                  </a:txBody>
                  <a:tcPr marL="9525" marR="9525" marT="6985" marB="0"/>
                </a:tc>
              </a:tr>
              <a:tr h="1665630">
                <a:tc gridSpan="4">
                  <a:txBody>
                    <a:bodyPr/>
                    <a:lstStyle/>
                    <a:p>
                      <a:pPr marL="342900" lvl="0" indent="-342900">
                        <a:lnSpc>
                          <a:spcPct val="115000"/>
                        </a:lnSpc>
                        <a:spcAft>
                          <a:spcPts val="1000"/>
                        </a:spcAft>
                        <a:buFont typeface="+mj-lt"/>
                        <a:buAutoNum type="romanLcPeriod"/>
                        <a:tabLst>
                          <a:tab pos="457200" algn="l"/>
                        </a:tabLst>
                      </a:pPr>
                      <a:r>
                        <a:rPr lang="en-US" sz="1400" dirty="0" smtClean="0">
                          <a:latin typeface="Tahoma"/>
                          <a:ea typeface="Calibri"/>
                        </a:rPr>
                        <a:t>Additional </a:t>
                      </a:r>
                      <a:r>
                        <a:rPr lang="en-US" sz="1400" dirty="0">
                          <a:latin typeface="Tahoma"/>
                          <a:ea typeface="Calibri"/>
                        </a:rPr>
                        <a:t>time of 2 weeks will be given to DIPP for consideration of those proposals which are proposed for rejection or  where additional conditions which are not provided in the FDI policy are proposed to be imposed by the Competent  Authority. </a:t>
                      </a:r>
                    </a:p>
                    <a:p>
                      <a:pPr marL="342900" lvl="0" indent="-342900">
                        <a:lnSpc>
                          <a:spcPct val="115000"/>
                        </a:lnSpc>
                        <a:spcAft>
                          <a:spcPts val="1000"/>
                        </a:spcAft>
                        <a:buFont typeface="+mj-lt"/>
                        <a:buAutoNum type="romanLcPeriod"/>
                        <a:tabLst>
                          <a:tab pos="457200" algn="l"/>
                        </a:tabLst>
                      </a:pPr>
                      <a:r>
                        <a:rPr lang="en-US" sz="1400" dirty="0">
                          <a:latin typeface="Tahoma"/>
                          <a:ea typeface="Calibri"/>
                        </a:rPr>
                        <a:t>Time limits allocated exclude the time taken by applicants in removing deficiencies in the proposals/supplying additional  information as may be required by the Competent Authority</a:t>
                      </a:r>
                      <a:r>
                        <a:rPr lang="en-US" sz="1400" dirty="0" smtClean="0">
                          <a:latin typeface="Tahoma"/>
                          <a:ea typeface="Calibri"/>
                        </a:rPr>
                        <a:t>.</a:t>
                      </a:r>
                      <a:endParaRPr lang="en-US" sz="1400" dirty="0">
                        <a:latin typeface="Tahoma"/>
                        <a:ea typeface="Calibri"/>
                      </a:endParaRPr>
                    </a:p>
                  </a:txBody>
                  <a:tcPr marL="9525" marR="9525" marT="6985"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Content Placeholder 2"/>
          <p:cNvSpPr txBox="1">
            <a:spLocks/>
          </p:cNvSpPr>
          <p:nvPr/>
        </p:nvSpPr>
        <p:spPr>
          <a:xfrm>
            <a:off x="396480" y="1071552"/>
            <a:ext cx="8747520" cy="407194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1601" y="489785"/>
            <a:ext cx="7066121" cy="317395"/>
          </a:xfrm>
          <a:prstGeom prst="rect">
            <a:avLst/>
          </a:prstGeom>
        </p:spPr>
        <p:txBody>
          <a:bodyPr vert="horz" wrap="square" lIns="0" tIns="9525" rIns="0" bIns="0" rtlCol="0">
            <a:spAutoFit/>
          </a:bodyPr>
          <a:lstStyle/>
          <a:p>
            <a:pPr marL="9525">
              <a:spcBef>
                <a:spcPts val="75"/>
              </a:spcBef>
            </a:pPr>
            <a:r>
              <a:rPr sz="2000" spc="-4" dirty="0">
                <a:latin typeface="Georgia"/>
                <a:cs typeface="Georgia"/>
              </a:rPr>
              <a:t>Various modes </a:t>
            </a:r>
            <a:r>
              <a:rPr sz="2000" dirty="0">
                <a:latin typeface="Georgia"/>
                <a:cs typeface="Georgia"/>
              </a:rPr>
              <a:t>of </a:t>
            </a:r>
            <a:r>
              <a:rPr sz="2000" spc="-4" dirty="0">
                <a:latin typeface="Georgia"/>
                <a:cs typeface="Georgia"/>
              </a:rPr>
              <a:t>entry for any foreign entity in</a:t>
            </a:r>
            <a:r>
              <a:rPr sz="2000" spc="19" dirty="0">
                <a:latin typeface="Georgia"/>
                <a:cs typeface="Georgia"/>
              </a:rPr>
              <a:t> </a:t>
            </a:r>
            <a:r>
              <a:rPr sz="2000" spc="-4" dirty="0">
                <a:latin typeface="Georgia"/>
                <a:cs typeface="Georgia"/>
              </a:rPr>
              <a:t>India</a:t>
            </a:r>
            <a:endParaRPr sz="2000">
              <a:latin typeface="Georgia"/>
              <a:cs typeface="Georgia"/>
            </a:endParaRPr>
          </a:p>
        </p:txBody>
      </p:sp>
      <p:grpSp>
        <p:nvGrpSpPr>
          <p:cNvPr id="4" name="object 4"/>
          <p:cNvGrpSpPr/>
          <p:nvPr/>
        </p:nvGrpSpPr>
        <p:grpSpPr>
          <a:xfrm>
            <a:off x="1080478" y="1078658"/>
            <a:ext cx="6856095" cy="2137410"/>
            <a:chOff x="1440637" y="1438211"/>
            <a:chExt cx="9141460" cy="2849880"/>
          </a:xfrm>
        </p:grpSpPr>
        <p:sp>
          <p:nvSpPr>
            <p:cNvPr id="5" name="object 5"/>
            <p:cNvSpPr/>
            <p:nvPr/>
          </p:nvSpPr>
          <p:spPr>
            <a:xfrm>
              <a:off x="6011075" y="3833660"/>
              <a:ext cx="4561205" cy="445134"/>
            </a:xfrm>
            <a:custGeom>
              <a:avLst/>
              <a:gdLst/>
              <a:ahLst/>
              <a:cxnLst/>
              <a:rect l="l" t="t" r="r" b="b"/>
              <a:pathLst>
                <a:path w="4561205" h="445135">
                  <a:moveTo>
                    <a:pt x="2280462" y="0"/>
                  </a:moveTo>
                  <a:lnTo>
                    <a:pt x="2280462" y="302971"/>
                  </a:lnTo>
                  <a:lnTo>
                    <a:pt x="4560925" y="302971"/>
                  </a:lnTo>
                  <a:lnTo>
                    <a:pt x="4560925" y="444576"/>
                  </a:lnTo>
                </a:path>
                <a:path w="4561205" h="445135">
                  <a:moveTo>
                    <a:pt x="2280462" y="0"/>
                  </a:moveTo>
                  <a:lnTo>
                    <a:pt x="2280462" y="444576"/>
                  </a:lnTo>
                </a:path>
                <a:path w="4561205" h="445135">
                  <a:moveTo>
                    <a:pt x="2280462" y="0"/>
                  </a:moveTo>
                  <a:lnTo>
                    <a:pt x="2280462" y="302971"/>
                  </a:lnTo>
                  <a:lnTo>
                    <a:pt x="0" y="302971"/>
                  </a:lnTo>
                  <a:lnTo>
                    <a:pt x="0" y="444576"/>
                  </a:lnTo>
                </a:path>
              </a:pathLst>
            </a:custGeom>
            <a:ln w="19050">
              <a:solidFill>
                <a:srgbClr val="4774AB"/>
              </a:solidFill>
            </a:ln>
          </p:spPr>
          <p:txBody>
            <a:bodyPr wrap="square" lIns="0" tIns="0" rIns="0" bIns="0" rtlCol="0"/>
            <a:lstStyle/>
            <a:p>
              <a:endParaRPr/>
            </a:p>
          </p:txBody>
        </p:sp>
        <p:sp>
          <p:nvSpPr>
            <p:cNvPr id="6" name="object 6"/>
            <p:cNvSpPr/>
            <p:nvPr/>
          </p:nvSpPr>
          <p:spPr>
            <a:xfrm>
              <a:off x="2590393" y="2418410"/>
              <a:ext cx="5701665" cy="445134"/>
            </a:xfrm>
            <a:custGeom>
              <a:avLst/>
              <a:gdLst/>
              <a:ahLst/>
              <a:cxnLst/>
              <a:rect l="l" t="t" r="r" b="b"/>
              <a:pathLst>
                <a:path w="5701665" h="445135">
                  <a:moveTo>
                    <a:pt x="2850565" y="0"/>
                  </a:moveTo>
                  <a:lnTo>
                    <a:pt x="2850565" y="302958"/>
                  </a:lnTo>
                  <a:lnTo>
                    <a:pt x="5701131" y="302958"/>
                  </a:lnTo>
                  <a:lnTo>
                    <a:pt x="5701131" y="444576"/>
                  </a:lnTo>
                </a:path>
                <a:path w="5701665" h="445135">
                  <a:moveTo>
                    <a:pt x="2850565" y="0"/>
                  </a:moveTo>
                  <a:lnTo>
                    <a:pt x="2850565" y="302958"/>
                  </a:lnTo>
                  <a:lnTo>
                    <a:pt x="0" y="302958"/>
                  </a:lnTo>
                  <a:lnTo>
                    <a:pt x="0" y="444576"/>
                  </a:lnTo>
                </a:path>
              </a:pathLst>
            </a:custGeom>
            <a:ln w="19050">
              <a:solidFill>
                <a:srgbClr val="3D6696"/>
              </a:solidFill>
            </a:ln>
          </p:spPr>
          <p:txBody>
            <a:bodyPr wrap="square" lIns="0" tIns="0" rIns="0" bIns="0" rtlCol="0"/>
            <a:lstStyle/>
            <a:p>
              <a:endParaRPr/>
            </a:p>
          </p:txBody>
        </p:sp>
        <p:sp>
          <p:nvSpPr>
            <p:cNvPr id="7" name="object 7"/>
            <p:cNvSpPr/>
            <p:nvPr/>
          </p:nvSpPr>
          <p:spPr>
            <a:xfrm>
              <a:off x="4470577" y="14477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8" name="object 8"/>
            <p:cNvSpPr/>
            <p:nvPr/>
          </p:nvSpPr>
          <p:spPr>
            <a:xfrm>
              <a:off x="4470577" y="14477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9" name="object 9"/>
            <p:cNvSpPr/>
            <p:nvPr/>
          </p:nvSpPr>
          <p:spPr>
            <a:xfrm>
              <a:off x="4640427" y="1609090"/>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10" name="object 10"/>
            <p:cNvSpPr/>
            <p:nvPr/>
          </p:nvSpPr>
          <p:spPr>
            <a:xfrm>
              <a:off x="4640427" y="1609090"/>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sp>
          <p:nvSpPr>
            <p:cNvPr id="11" name="object 11"/>
            <p:cNvSpPr/>
            <p:nvPr/>
          </p:nvSpPr>
          <p:spPr>
            <a:xfrm>
              <a:off x="1450162" y="3833660"/>
              <a:ext cx="2280920" cy="445134"/>
            </a:xfrm>
            <a:custGeom>
              <a:avLst/>
              <a:gdLst/>
              <a:ahLst/>
              <a:cxnLst/>
              <a:rect l="l" t="t" r="r" b="b"/>
              <a:pathLst>
                <a:path w="2280920" h="445135">
                  <a:moveTo>
                    <a:pt x="1140231" y="0"/>
                  </a:moveTo>
                  <a:lnTo>
                    <a:pt x="1140231" y="302971"/>
                  </a:lnTo>
                  <a:lnTo>
                    <a:pt x="2280462" y="302971"/>
                  </a:lnTo>
                  <a:lnTo>
                    <a:pt x="2280462" y="444576"/>
                  </a:lnTo>
                </a:path>
                <a:path w="2280920" h="445135">
                  <a:moveTo>
                    <a:pt x="1140231" y="0"/>
                  </a:moveTo>
                  <a:lnTo>
                    <a:pt x="1140231" y="302971"/>
                  </a:lnTo>
                  <a:lnTo>
                    <a:pt x="0" y="302971"/>
                  </a:lnTo>
                  <a:lnTo>
                    <a:pt x="0" y="444576"/>
                  </a:lnTo>
                </a:path>
              </a:pathLst>
            </a:custGeom>
            <a:ln w="19050">
              <a:solidFill>
                <a:srgbClr val="4774AB"/>
              </a:solidFill>
            </a:ln>
          </p:spPr>
          <p:txBody>
            <a:bodyPr wrap="square" lIns="0" tIns="0" rIns="0" bIns="0" rtlCol="0"/>
            <a:lstStyle/>
            <a:p>
              <a:endParaRPr/>
            </a:p>
          </p:txBody>
        </p:sp>
      </p:grpSp>
      <p:sp>
        <p:nvSpPr>
          <p:cNvPr id="12" name="object 12"/>
          <p:cNvSpPr txBox="1"/>
          <p:nvPr/>
        </p:nvSpPr>
        <p:spPr>
          <a:xfrm>
            <a:off x="3619986" y="1373267"/>
            <a:ext cx="1175861" cy="363722"/>
          </a:xfrm>
          <a:prstGeom prst="rect">
            <a:avLst/>
          </a:prstGeom>
        </p:spPr>
        <p:txBody>
          <a:bodyPr vert="horz" wrap="square" lIns="0" tIns="30004" rIns="0" bIns="0" rtlCol="0">
            <a:spAutoFit/>
          </a:bodyPr>
          <a:lstStyle/>
          <a:p>
            <a:pPr marL="321944" marR="3810" indent="-312896">
              <a:lnSpc>
                <a:spcPts val="1298"/>
              </a:lnSpc>
              <a:spcBef>
                <a:spcPts val="236"/>
              </a:spcBef>
            </a:pPr>
            <a:r>
              <a:rPr sz="1200" spc="-4" dirty="0">
                <a:latin typeface="Georgia"/>
                <a:cs typeface="Georgia"/>
              </a:rPr>
              <a:t>Place </a:t>
            </a:r>
            <a:r>
              <a:rPr sz="1200" dirty="0">
                <a:latin typeface="Georgia"/>
                <a:cs typeface="Georgia"/>
              </a:rPr>
              <a:t>of</a:t>
            </a:r>
            <a:r>
              <a:rPr sz="1200" spc="-34" dirty="0">
                <a:latin typeface="Georgia"/>
                <a:cs typeface="Georgia"/>
              </a:rPr>
              <a:t> </a:t>
            </a:r>
            <a:r>
              <a:rPr sz="1200" spc="-4" dirty="0">
                <a:latin typeface="Georgia"/>
                <a:cs typeface="Georgia"/>
              </a:rPr>
              <a:t>Business  in</a:t>
            </a:r>
            <a:r>
              <a:rPr sz="1200" dirty="0">
                <a:latin typeface="Georgia"/>
                <a:cs typeface="Georgia"/>
              </a:rPr>
              <a:t> </a:t>
            </a:r>
            <a:r>
              <a:rPr sz="1200" spc="-4" dirty="0">
                <a:latin typeface="Georgia"/>
                <a:cs typeface="Georgia"/>
              </a:rPr>
              <a:t>India</a:t>
            </a:r>
            <a:endParaRPr sz="1200">
              <a:latin typeface="Georgia"/>
              <a:cs typeface="Georgia"/>
            </a:endParaRPr>
          </a:p>
        </p:txBody>
      </p:sp>
      <p:grpSp>
        <p:nvGrpSpPr>
          <p:cNvPr id="13" name="object 13"/>
          <p:cNvGrpSpPr/>
          <p:nvPr/>
        </p:nvGrpSpPr>
        <p:grpSpPr>
          <a:xfrm>
            <a:off x="1207864" y="2140096"/>
            <a:ext cx="1597343" cy="863441"/>
            <a:chOff x="1610486" y="2853461"/>
            <a:chExt cx="2129790" cy="1151255"/>
          </a:xfrm>
        </p:grpSpPr>
        <p:sp>
          <p:nvSpPr>
            <p:cNvPr id="14" name="object 14"/>
            <p:cNvSpPr/>
            <p:nvPr/>
          </p:nvSpPr>
          <p:spPr>
            <a:xfrm>
              <a:off x="1620011" y="286298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15" name="object 15"/>
            <p:cNvSpPr/>
            <p:nvPr/>
          </p:nvSpPr>
          <p:spPr>
            <a:xfrm>
              <a:off x="1620011" y="286298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16" name="object 16"/>
            <p:cNvSpPr/>
            <p:nvPr/>
          </p:nvSpPr>
          <p:spPr>
            <a:xfrm>
              <a:off x="1789861" y="302433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17" name="object 17"/>
            <p:cNvSpPr/>
            <p:nvPr/>
          </p:nvSpPr>
          <p:spPr>
            <a:xfrm>
              <a:off x="1789861" y="302433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18" name="object 18"/>
          <p:cNvSpPr txBox="1"/>
          <p:nvPr/>
        </p:nvSpPr>
        <p:spPr>
          <a:xfrm>
            <a:off x="1494653" y="2517010"/>
            <a:ext cx="1151573"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Indian</a:t>
            </a:r>
            <a:r>
              <a:rPr sz="1200" spc="-15" dirty="0">
                <a:latin typeface="Georgia"/>
                <a:cs typeface="Georgia"/>
              </a:rPr>
              <a:t> </a:t>
            </a:r>
            <a:r>
              <a:rPr sz="1200" spc="-4" dirty="0">
                <a:latin typeface="Georgia"/>
                <a:cs typeface="Georgia"/>
              </a:rPr>
              <a:t>Company</a:t>
            </a:r>
            <a:endParaRPr sz="1200">
              <a:latin typeface="Georgia"/>
              <a:cs typeface="Georgia"/>
            </a:endParaRPr>
          </a:p>
        </p:txBody>
      </p:sp>
      <p:grpSp>
        <p:nvGrpSpPr>
          <p:cNvPr id="19" name="object 19"/>
          <p:cNvGrpSpPr/>
          <p:nvPr/>
        </p:nvGrpSpPr>
        <p:grpSpPr>
          <a:xfrm>
            <a:off x="352691" y="3201534"/>
            <a:ext cx="1597343" cy="863441"/>
            <a:chOff x="470255" y="4268711"/>
            <a:chExt cx="2129790" cy="1151255"/>
          </a:xfrm>
        </p:grpSpPr>
        <p:sp>
          <p:nvSpPr>
            <p:cNvPr id="20" name="object 20"/>
            <p:cNvSpPr/>
            <p:nvPr/>
          </p:nvSpPr>
          <p:spPr>
            <a:xfrm>
              <a:off x="479780" y="42782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21" name="object 21"/>
            <p:cNvSpPr/>
            <p:nvPr/>
          </p:nvSpPr>
          <p:spPr>
            <a:xfrm>
              <a:off x="479780" y="42782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22" name="object 22"/>
            <p:cNvSpPr/>
            <p:nvPr/>
          </p:nvSpPr>
          <p:spPr>
            <a:xfrm>
              <a:off x="649629" y="443958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23" name="object 23"/>
            <p:cNvSpPr/>
            <p:nvPr/>
          </p:nvSpPr>
          <p:spPr>
            <a:xfrm>
              <a:off x="649629" y="443958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24" name="object 24"/>
          <p:cNvSpPr txBox="1"/>
          <p:nvPr/>
        </p:nvSpPr>
        <p:spPr>
          <a:xfrm>
            <a:off x="637768" y="3578448"/>
            <a:ext cx="1154906"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WOS/Subsidiary</a:t>
            </a:r>
            <a:endParaRPr sz="1200">
              <a:latin typeface="Georgia"/>
              <a:cs typeface="Georgia"/>
            </a:endParaRPr>
          </a:p>
        </p:txBody>
      </p:sp>
      <p:grpSp>
        <p:nvGrpSpPr>
          <p:cNvPr id="25" name="object 25"/>
          <p:cNvGrpSpPr/>
          <p:nvPr/>
        </p:nvGrpSpPr>
        <p:grpSpPr>
          <a:xfrm>
            <a:off x="2063038" y="3201534"/>
            <a:ext cx="1597343" cy="863441"/>
            <a:chOff x="2750718" y="4268711"/>
            <a:chExt cx="2129790" cy="1151255"/>
          </a:xfrm>
        </p:grpSpPr>
        <p:sp>
          <p:nvSpPr>
            <p:cNvPr id="26" name="object 26"/>
            <p:cNvSpPr/>
            <p:nvPr/>
          </p:nvSpPr>
          <p:spPr>
            <a:xfrm>
              <a:off x="2760243" y="42782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27" name="object 27"/>
            <p:cNvSpPr/>
            <p:nvPr/>
          </p:nvSpPr>
          <p:spPr>
            <a:xfrm>
              <a:off x="2760243" y="42782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28" name="object 28"/>
            <p:cNvSpPr/>
            <p:nvPr/>
          </p:nvSpPr>
          <p:spPr>
            <a:xfrm>
              <a:off x="2930080" y="443958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29" name="object 29"/>
            <p:cNvSpPr/>
            <p:nvPr/>
          </p:nvSpPr>
          <p:spPr>
            <a:xfrm>
              <a:off x="2930080" y="443958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30" name="object 30"/>
          <p:cNvSpPr txBox="1"/>
          <p:nvPr/>
        </p:nvSpPr>
        <p:spPr>
          <a:xfrm>
            <a:off x="2451554" y="3578448"/>
            <a:ext cx="947261"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Joint</a:t>
            </a:r>
            <a:r>
              <a:rPr sz="1200" spc="-49" dirty="0">
                <a:latin typeface="Georgia"/>
                <a:cs typeface="Georgia"/>
              </a:rPr>
              <a:t> </a:t>
            </a:r>
            <a:r>
              <a:rPr sz="1200" dirty="0">
                <a:latin typeface="Georgia"/>
                <a:cs typeface="Georgia"/>
              </a:rPr>
              <a:t>Venture</a:t>
            </a:r>
            <a:endParaRPr sz="1200">
              <a:latin typeface="Georgia"/>
              <a:cs typeface="Georgia"/>
            </a:endParaRPr>
          </a:p>
        </p:txBody>
      </p:sp>
      <p:grpSp>
        <p:nvGrpSpPr>
          <p:cNvPr id="31" name="object 31"/>
          <p:cNvGrpSpPr/>
          <p:nvPr/>
        </p:nvGrpSpPr>
        <p:grpSpPr>
          <a:xfrm>
            <a:off x="5483723" y="2140096"/>
            <a:ext cx="1597343" cy="863441"/>
            <a:chOff x="7311631" y="2853461"/>
            <a:chExt cx="2129790" cy="1151255"/>
          </a:xfrm>
        </p:grpSpPr>
        <p:sp>
          <p:nvSpPr>
            <p:cNvPr id="32" name="object 32"/>
            <p:cNvSpPr/>
            <p:nvPr/>
          </p:nvSpPr>
          <p:spPr>
            <a:xfrm>
              <a:off x="7321156" y="286298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33" name="object 33"/>
            <p:cNvSpPr/>
            <p:nvPr/>
          </p:nvSpPr>
          <p:spPr>
            <a:xfrm>
              <a:off x="7321156" y="286298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34" name="object 34"/>
            <p:cNvSpPr/>
            <p:nvPr/>
          </p:nvSpPr>
          <p:spPr>
            <a:xfrm>
              <a:off x="7491006" y="302433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35" name="object 35"/>
            <p:cNvSpPr/>
            <p:nvPr/>
          </p:nvSpPr>
          <p:spPr>
            <a:xfrm>
              <a:off x="7491006" y="302433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36" name="object 36"/>
          <p:cNvSpPr txBox="1"/>
          <p:nvPr/>
        </p:nvSpPr>
        <p:spPr>
          <a:xfrm>
            <a:off x="5734507" y="2402710"/>
            <a:ext cx="1222534"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Foreign</a:t>
            </a:r>
            <a:r>
              <a:rPr sz="1200" spc="-19" dirty="0">
                <a:latin typeface="Georgia"/>
                <a:cs typeface="Georgia"/>
              </a:rPr>
              <a:t> </a:t>
            </a:r>
            <a:r>
              <a:rPr sz="1200" spc="-4" dirty="0">
                <a:latin typeface="Georgia"/>
                <a:cs typeface="Georgia"/>
              </a:rPr>
              <a:t>Company</a:t>
            </a:r>
            <a:endParaRPr sz="1200">
              <a:latin typeface="Georgia"/>
              <a:cs typeface="Georgia"/>
            </a:endParaRPr>
          </a:p>
        </p:txBody>
      </p:sp>
      <p:grpSp>
        <p:nvGrpSpPr>
          <p:cNvPr id="37" name="object 37"/>
          <p:cNvGrpSpPr/>
          <p:nvPr/>
        </p:nvGrpSpPr>
        <p:grpSpPr>
          <a:xfrm>
            <a:off x="3773376" y="3201534"/>
            <a:ext cx="1597343" cy="863441"/>
            <a:chOff x="5031168" y="4268711"/>
            <a:chExt cx="2129790" cy="1151255"/>
          </a:xfrm>
        </p:grpSpPr>
        <p:sp>
          <p:nvSpPr>
            <p:cNvPr id="38" name="object 38"/>
            <p:cNvSpPr/>
            <p:nvPr/>
          </p:nvSpPr>
          <p:spPr>
            <a:xfrm>
              <a:off x="5040693" y="42782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39" name="object 39"/>
            <p:cNvSpPr/>
            <p:nvPr/>
          </p:nvSpPr>
          <p:spPr>
            <a:xfrm>
              <a:off x="5040693" y="42782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40" name="object 40"/>
            <p:cNvSpPr/>
            <p:nvPr/>
          </p:nvSpPr>
          <p:spPr>
            <a:xfrm>
              <a:off x="5210543" y="443958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41" name="object 41"/>
            <p:cNvSpPr/>
            <p:nvPr/>
          </p:nvSpPr>
          <p:spPr>
            <a:xfrm>
              <a:off x="5210543" y="443958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42" name="object 42"/>
          <p:cNvSpPr txBox="1"/>
          <p:nvPr/>
        </p:nvSpPr>
        <p:spPr>
          <a:xfrm>
            <a:off x="4163015" y="3578448"/>
            <a:ext cx="944880"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Branch</a:t>
            </a:r>
            <a:r>
              <a:rPr sz="1200" spc="-30" dirty="0">
                <a:latin typeface="Georgia"/>
                <a:cs typeface="Georgia"/>
              </a:rPr>
              <a:t> </a:t>
            </a:r>
            <a:r>
              <a:rPr sz="1200" spc="-4" dirty="0">
                <a:latin typeface="Georgia"/>
                <a:cs typeface="Georgia"/>
              </a:rPr>
              <a:t>Office</a:t>
            </a:r>
            <a:endParaRPr sz="1200">
              <a:latin typeface="Georgia"/>
              <a:cs typeface="Georgia"/>
            </a:endParaRPr>
          </a:p>
        </p:txBody>
      </p:sp>
      <p:grpSp>
        <p:nvGrpSpPr>
          <p:cNvPr id="43" name="object 43"/>
          <p:cNvGrpSpPr/>
          <p:nvPr/>
        </p:nvGrpSpPr>
        <p:grpSpPr>
          <a:xfrm>
            <a:off x="5483723" y="3201534"/>
            <a:ext cx="1597343" cy="863441"/>
            <a:chOff x="7311631" y="4268711"/>
            <a:chExt cx="2129790" cy="1151255"/>
          </a:xfrm>
        </p:grpSpPr>
        <p:sp>
          <p:nvSpPr>
            <p:cNvPr id="44" name="object 44"/>
            <p:cNvSpPr/>
            <p:nvPr/>
          </p:nvSpPr>
          <p:spPr>
            <a:xfrm>
              <a:off x="7321156" y="42782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45" name="object 45"/>
            <p:cNvSpPr/>
            <p:nvPr/>
          </p:nvSpPr>
          <p:spPr>
            <a:xfrm>
              <a:off x="7321156" y="42782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46" name="object 46"/>
            <p:cNvSpPr/>
            <p:nvPr/>
          </p:nvSpPr>
          <p:spPr>
            <a:xfrm>
              <a:off x="7491006" y="443958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47" name="object 47"/>
            <p:cNvSpPr/>
            <p:nvPr/>
          </p:nvSpPr>
          <p:spPr>
            <a:xfrm>
              <a:off x="7491006" y="443958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48" name="object 48"/>
          <p:cNvSpPr txBox="1"/>
          <p:nvPr/>
        </p:nvSpPr>
        <p:spPr>
          <a:xfrm>
            <a:off x="5879649" y="3578448"/>
            <a:ext cx="932498"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Project</a:t>
            </a:r>
            <a:r>
              <a:rPr sz="1200" spc="-45" dirty="0">
                <a:latin typeface="Georgia"/>
                <a:cs typeface="Georgia"/>
              </a:rPr>
              <a:t> </a:t>
            </a:r>
            <a:r>
              <a:rPr sz="1200" spc="-4" dirty="0">
                <a:latin typeface="Georgia"/>
                <a:cs typeface="Georgia"/>
              </a:rPr>
              <a:t>Office</a:t>
            </a:r>
            <a:endParaRPr sz="1200">
              <a:latin typeface="Georgia"/>
              <a:cs typeface="Georgia"/>
            </a:endParaRPr>
          </a:p>
        </p:txBody>
      </p:sp>
      <p:grpSp>
        <p:nvGrpSpPr>
          <p:cNvPr id="49" name="object 49"/>
          <p:cNvGrpSpPr/>
          <p:nvPr/>
        </p:nvGrpSpPr>
        <p:grpSpPr>
          <a:xfrm>
            <a:off x="7194061" y="3201534"/>
            <a:ext cx="1597343" cy="863441"/>
            <a:chOff x="9592081" y="4268711"/>
            <a:chExt cx="2129790" cy="1151255"/>
          </a:xfrm>
        </p:grpSpPr>
        <p:sp>
          <p:nvSpPr>
            <p:cNvPr id="50" name="object 50"/>
            <p:cNvSpPr/>
            <p:nvPr/>
          </p:nvSpPr>
          <p:spPr>
            <a:xfrm>
              <a:off x="9601606" y="4278236"/>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4F81BD"/>
            </a:solidFill>
          </p:spPr>
          <p:txBody>
            <a:bodyPr wrap="square" lIns="0" tIns="0" rIns="0" bIns="0" rtlCol="0"/>
            <a:lstStyle/>
            <a:p>
              <a:endParaRPr/>
            </a:p>
          </p:txBody>
        </p:sp>
        <p:sp>
          <p:nvSpPr>
            <p:cNvPr id="51" name="object 51"/>
            <p:cNvSpPr/>
            <p:nvPr/>
          </p:nvSpPr>
          <p:spPr>
            <a:xfrm>
              <a:off x="9601606" y="4278236"/>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FFFFFF"/>
              </a:solidFill>
            </a:ln>
          </p:spPr>
          <p:txBody>
            <a:bodyPr wrap="square" lIns="0" tIns="0" rIns="0" bIns="0" rtlCol="0"/>
            <a:lstStyle/>
            <a:p>
              <a:endParaRPr/>
            </a:p>
          </p:txBody>
        </p:sp>
        <p:sp>
          <p:nvSpPr>
            <p:cNvPr id="52" name="object 52"/>
            <p:cNvSpPr/>
            <p:nvPr/>
          </p:nvSpPr>
          <p:spPr>
            <a:xfrm>
              <a:off x="9771455" y="4439589"/>
              <a:ext cx="1941195" cy="970915"/>
            </a:xfrm>
            <a:custGeom>
              <a:avLst/>
              <a:gdLst/>
              <a:ahLst/>
              <a:cxnLst/>
              <a:rect l="l" t="t" r="r" b="b"/>
              <a:pathLst>
                <a:path w="1941195" h="970914">
                  <a:moveTo>
                    <a:pt x="1843697" y="0"/>
                  </a:moveTo>
                  <a:lnTo>
                    <a:pt x="97066" y="0"/>
                  </a:lnTo>
                  <a:lnTo>
                    <a:pt x="59284" y="7628"/>
                  </a:lnTo>
                  <a:lnTo>
                    <a:pt x="28430" y="28430"/>
                  </a:lnTo>
                  <a:lnTo>
                    <a:pt x="7628" y="59284"/>
                  </a:lnTo>
                  <a:lnTo>
                    <a:pt x="0" y="97066"/>
                  </a:lnTo>
                  <a:lnTo>
                    <a:pt x="0" y="873607"/>
                  </a:lnTo>
                  <a:lnTo>
                    <a:pt x="7628" y="911389"/>
                  </a:lnTo>
                  <a:lnTo>
                    <a:pt x="28430" y="942243"/>
                  </a:lnTo>
                  <a:lnTo>
                    <a:pt x="59284" y="963045"/>
                  </a:lnTo>
                  <a:lnTo>
                    <a:pt x="97066" y="970673"/>
                  </a:lnTo>
                  <a:lnTo>
                    <a:pt x="1843697" y="970673"/>
                  </a:lnTo>
                  <a:lnTo>
                    <a:pt x="1881479" y="963045"/>
                  </a:lnTo>
                  <a:lnTo>
                    <a:pt x="1912332" y="942243"/>
                  </a:lnTo>
                  <a:lnTo>
                    <a:pt x="1933135" y="911389"/>
                  </a:lnTo>
                  <a:lnTo>
                    <a:pt x="1940763" y="873607"/>
                  </a:lnTo>
                  <a:lnTo>
                    <a:pt x="1940763" y="97066"/>
                  </a:lnTo>
                  <a:lnTo>
                    <a:pt x="1933135" y="59284"/>
                  </a:lnTo>
                  <a:lnTo>
                    <a:pt x="1912332" y="28430"/>
                  </a:lnTo>
                  <a:lnTo>
                    <a:pt x="1881479" y="7628"/>
                  </a:lnTo>
                  <a:lnTo>
                    <a:pt x="1843697" y="0"/>
                  </a:lnTo>
                  <a:close/>
                </a:path>
              </a:pathLst>
            </a:custGeom>
            <a:solidFill>
              <a:srgbClr val="FFFFFF">
                <a:alpha val="90194"/>
              </a:srgbClr>
            </a:solidFill>
          </p:spPr>
          <p:txBody>
            <a:bodyPr wrap="square" lIns="0" tIns="0" rIns="0" bIns="0" rtlCol="0"/>
            <a:lstStyle/>
            <a:p>
              <a:endParaRPr/>
            </a:p>
          </p:txBody>
        </p:sp>
        <p:sp>
          <p:nvSpPr>
            <p:cNvPr id="53" name="object 53"/>
            <p:cNvSpPr/>
            <p:nvPr/>
          </p:nvSpPr>
          <p:spPr>
            <a:xfrm>
              <a:off x="9771455" y="4439589"/>
              <a:ext cx="1941195" cy="970915"/>
            </a:xfrm>
            <a:custGeom>
              <a:avLst/>
              <a:gdLst/>
              <a:ahLst/>
              <a:cxnLst/>
              <a:rect l="l" t="t" r="r" b="b"/>
              <a:pathLst>
                <a:path w="1941195" h="970914">
                  <a:moveTo>
                    <a:pt x="0" y="97066"/>
                  </a:moveTo>
                  <a:lnTo>
                    <a:pt x="7628" y="59284"/>
                  </a:lnTo>
                  <a:lnTo>
                    <a:pt x="28430" y="28430"/>
                  </a:lnTo>
                  <a:lnTo>
                    <a:pt x="59284" y="7628"/>
                  </a:lnTo>
                  <a:lnTo>
                    <a:pt x="97066" y="0"/>
                  </a:lnTo>
                  <a:lnTo>
                    <a:pt x="1843697" y="0"/>
                  </a:lnTo>
                  <a:lnTo>
                    <a:pt x="1881479" y="7628"/>
                  </a:lnTo>
                  <a:lnTo>
                    <a:pt x="1912332" y="28430"/>
                  </a:lnTo>
                  <a:lnTo>
                    <a:pt x="1933135" y="59284"/>
                  </a:lnTo>
                  <a:lnTo>
                    <a:pt x="1940763" y="97066"/>
                  </a:lnTo>
                  <a:lnTo>
                    <a:pt x="1940763" y="873607"/>
                  </a:lnTo>
                  <a:lnTo>
                    <a:pt x="1933135" y="911389"/>
                  </a:lnTo>
                  <a:lnTo>
                    <a:pt x="1912332" y="942243"/>
                  </a:lnTo>
                  <a:lnTo>
                    <a:pt x="1881479" y="963045"/>
                  </a:lnTo>
                  <a:lnTo>
                    <a:pt x="1843697" y="970673"/>
                  </a:lnTo>
                  <a:lnTo>
                    <a:pt x="97066" y="970673"/>
                  </a:lnTo>
                  <a:lnTo>
                    <a:pt x="59284" y="963045"/>
                  </a:lnTo>
                  <a:lnTo>
                    <a:pt x="28430" y="942243"/>
                  </a:lnTo>
                  <a:lnTo>
                    <a:pt x="7628" y="911389"/>
                  </a:lnTo>
                  <a:lnTo>
                    <a:pt x="0" y="873607"/>
                  </a:lnTo>
                  <a:lnTo>
                    <a:pt x="0" y="97066"/>
                  </a:lnTo>
                  <a:close/>
                </a:path>
              </a:pathLst>
            </a:custGeom>
            <a:ln w="19050">
              <a:solidFill>
                <a:srgbClr val="4F81BD"/>
              </a:solidFill>
            </a:ln>
          </p:spPr>
          <p:txBody>
            <a:bodyPr wrap="square" lIns="0" tIns="0" rIns="0" bIns="0" rtlCol="0"/>
            <a:lstStyle/>
            <a:p>
              <a:endParaRPr/>
            </a:p>
          </p:txBody>
        </p:sp>
      </p:grpSp>
      <p:sp>
        <p:nvSpPr>
          <p:cNvPr id="54" name="object 54"/>
          <p:cNvSpPr txBox="1"/>
          <p:nvPr/>
        </p:nvSpPr>
        <p:spPr>
          <a:xfrm>
            <a:off x="7579128" y="3578448"/>
            <a:ext cx="954405" cy="194284"/>
          </a:xfrm>
          <a:prstGeom prst="rect">
            <a:avLst/>
          </a:prstGeom>
        </p:spPr>
        <p:txBody>
          <a:bodyPr vert="horz" wrap="square" lIns="0" tIns="9525" rIns="0" bIns="0" rtlCol="0">
            <a:spAutoFit/>
          </a:bodyPr>
          <a:lstStyle/>
          <a:p>
            <a:pPr marL="9525">
              <a:spcBef>
                <a:spcPts val="75"/>
              </a:spcBef>
            </a:pPr>
            <a:r>
              <a:rPr sz="1200" spc="-4" dirty="0">
                <a:latin typeface="Georgia"/>
                <a:cs typeface="Georgia"/>
              </a:rPr>
              <a:t>Liaison</a:t>
            </a:r>
            <a:r>
              <a:rPr sz="1200" spc="-26" dirty="0">
                <a:latin typeface="Georgia"/>
                <a:cs typeface="Georgia"/>
              </a:rPr>
              <a:t> </a:t>
            </a:r>
            <a:r>
              <a:rPr sz="1200" spc="-4" dirty="0">
                <a:latin typeface="Georgia"/>
                <a:cs typeface="Georgia"/>
              </a:rPr>
              <a:t>Office</a:t>
            </a:r>
            <a:endParaRPr sz="1200">
              <a:latin typeface="Georgia"/>
              <a:cs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30" dirty="0" smtClean="0">
                <a:latin typeface="Tahoma" pitchFamily="34" charset="0"/>
                <a:ea typeface="Tahoma" pitchFamily="34" charset="0"/>
                <a:cs typeface="Tahoma" pitchFamily="34" charset="0"/>
              </a:rPr>
              <a:t>There is no restriction on invoicing of export contracts in Indian Rupees but export proceeds shall be realized in freely convertible currency. </a:t>
            </a:r>
          </a:p>
          <a:p>
            <a:r>
              <a:rPr lang="en-US" sz="1530" dirty="0" smtClean="0">
                <a:latin typeface="Tahoma" pitchFamily="34" charset="0"/>
                <a:ea typeface="Tahoma" pitchFamily="34" charset="0"/>
                <a:cs typeface="Tahoma" pitchFamily="34" charset="0"/>
              </a:rPr>
              <a:t>The period of realization and repatriation of export proceeds shall be nine months from the date of export which can be extended by up to 15 months for exports made by SEZ, EOU, STP, EHTP and BTP. For goods exported to a warehouse established outside India, the proceeds shall be realized within fifteen months from the date of shipment of goods.</a:t>
            </a:r>
          </a:p>
          <a:p>
            <a:r>
              <a:rPr lang="en-US" sz="1530" dirty="0" smtClean="0">
                <a:latin typeface="Tahoma" pitchFamily="34" charset="0"/>
                <a:ea typeface="Tahoma" pitchFamily="34" charset="0"/>
                <a:cs typeface="Tahoma" pitchFamily="34" charset="0"/>
              </a:rPr>
              <a:t>Banks can offer the facility of repatriation of export related remittances by entering into standing arrangements with Online Payment Gateway Service Providers (OPGSPs). This facility shall only be available for export of goods and services of value not exceeding USD 10,000.</a:t>
            </a:r>
          </a:p>
          <a:p>
            <a:r>
              <a:rPr lang="en-US" sz="1530" dirty="0" smtClean="0">
                <a:latin typeface="Tahoma" pitchFamily="34" charset="0"/>
                <a:ea typeface="Tahoma" pitchFamily="34" charset="0"/>
                <a:cs typeface="Tahoma" pitchFamily="34" charset="0"/>
              </a:rPr>
              <a:t>Third party payments for export/import transactions can be made, subject to specified conditions. Firm irrevocable order backed by a tripartite agreement should be in place. Name of the third party need not be mentioned in the irrevocable order/invoice has been produced if AD bank is satisfied with the bona-fides of the transaction and export documents.</a:t>
            </a:r>
          </a:p>
          <a:p>
            <a:r>
              <a:rPr lang="en-US" sz="1530" dirty="0" smtClean="0">
                <a:latin typeface="Tahoma" pitchFamily="34" charset="0"/>
                <a:ea typeface="Tahoma" pitchFamily="34" charset="0"/>
                <a:cs typeface="Tahoma" pitchFamily="34" charset="0"/>
              </a:rPr>
              <a:t>EXIM Bank and AD Category - I banks can undertake </a:t>
            </a:r>
            <a:r>
              <a:rPr lang="en-US" sz="1530" dirty="0" err="1" smtClean="0">
                <a:latin typeface="Tahoma" pitchFamily="34" charset="0"/>
                <a:ea typeface="Tahoma" pitchFamily="34" charset="0"/>
                <a:cs typeface="Tahoma" pitchFamily="34" charset="0"/>
              </a:rPr>
              <a:t>forfaiting</a:t>
            </a:r>
            <a:r>
              <a:rPr lang="en-US" sz="1530" dirty="0" smtClean="0">
                <a:latin typeface="Tahoma" pitchFamily="34" charset="0"/>
                <a:ea typeface="Tahoma" pitchFamily="34" charset="0"/>
                <a:cs typeface="Tahoma" pitchFamily="34" charset="0"/>
              </a:rPr>
              <a:t>, for financing of export receivables.</a:t>
            </a:r>
          </a:p>
          <a:p>
            <a:r>
              <a:rPr lang="en-US" sz="1530" dirty="0" smtClean="0">
                <a:latin typeface="Tahoma" pitchFamily="34" charset="0"/>
                <a:ea typeface="Tahoma" pitchFamily="34" charset="0"/>
                <a:cs typeface="Tahoma" pitchFamily="34" charset="0"/>
              </a:rPr>
              <a:t>Export of machinery, equipment, etc., on lease, hire basis under agreement with the overseas lessee against collection of lease rentals/hire charges and ultimate re-import can be only with prior approval of RBI</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Exports on elongated credit terms can be only with prior approval of RBI.</a:t>
            </a:r>
          </a:p>
          <a:p>
            <a:r>
              <a:rPr lang="en-US" sz="1600" dirty="0" smtClean="0">
                <a:latin typeface="Tahoma" pitchFamily="34" charset="0"/>
                <a:ea typeface="Tahoma" pitchFamily="34" charset="0"/>
                <a:cs typeface="Tahoma" pitchFamily="34" charset="0"/>
              </a:rPr>
              <a:t>Export of engineering goods on deferred payment terms and execution of turnkey projects and civil construction contracts abroad are collectively referred to as 'Project Exports‘. It requires approval of the AD Category - I banks/</a:t>
            </a:r>
            <a:r>
              <a:rPr lang="en-US" sz="1600" dirty="0" err="1" smtClean="0">
                <a:latin typeface="Tahoma" pitchFamily="34" charset="0"/>
                <a:ea typeface="Tahoma" pitchFamily="34" charset="0"/>
                <a:cs typeface="Tahoma" pitchFamily="34" charset="0"/>
              </a:rPr>
              <a:t>Exim</a:t>
            </a:r>
            <a:r>
              <a:rPr lang="en-US" sz="1600" dirty="0" smtClean="0">
                <a:latin typeface="Tahoma" pitchFamily="34" charset="0"/>
                <a:ea typeface="Tahoma" pitchFamily="34" charset="0"/>
                <a:cs typeface="Tahoma" pitchFamily="34" charset="0"/>
              </a:rPr>
              <a:t> Bank at post-award stage before undertaking execution of such contracts.</a:t>
            </a:r>
          </a:p>
          <a:p>
            <a:r>
              <a:rPr lang="en-US" sz="1600" dirty="0" smtClean="0">
                <a:latin typeface="Tahoma" pitchFamily="34" charset="0"/>
                <a:ea typeface="Tahoma" pitchFamily="34" charset="0"/>
                <a:cs typeface="Tahoma" pitchFamily="34" charset="0"/>
              </a:rPr>
              <a:t>For long duration </a:t>
            </a:r>
            <a:r>
              <a:rPr lang="en-US" sz="1600" b="1" dirty="0" smtClean="0">
                <a:latin typeface="Tahoma" pitchFamily="34" charset="0"/>
                <a:ea typeface="Tahoma" pitchFamily="34" charset="0"/>
                <a:cs typeface="Tahoma" pitchFamily="34" charset="0"/>
              </a:rPr>
              <a:t>software export </a:t>
            </a:r>
            <a:r>
              <a:rPr lang="en-US" sz="1600" dirty="0" smtClean="0">
                <a:latin typeface="Tahoma" pitchFamily="34" charset="0"/>
                <a:ea typeface="Tahoma" pitchFamily="34" charset="0"/>
                <a:cs typeface="Tahoma" pitchFamily="34" charset="0"/>
              </a:rPr>
              <a:t>contracts involving series of transmissions, the exporters should bill their overseas clients periodically, i.e., at least once a month or on reaching the 'milestone' as provided in the contract entered into with the overseas client. Last invoice/bill should be raised not later than 15 days from the date of completion of the contract. Exporters can submit a combined SOFTEX form for all the invoices raised on a particular overseas client, including advance remittances received in a month. In case of Contracts involving only 'one-shot operation', the invoice/bill should be raised within 15 days from the date of transmission. </a:t>
            </a:r>
          </a:p>
          <a:p>
            <a:r>
              <a:rPr lang="en-US" sz="1600" dirty="0" smtClean="0">
                <a:latin typeface="Tahoma" pitchFamily="34" charset="0"/>
                <a:ea typeface="Tahoma" pitchFamily="34" charset="0"/>
                <a:cs typeface="Tahoma" pitchFamily="34" charset="0"/>
              </a:rPr>
              <a:t>Where an exporter receives advance payment (with or without interest), from a buyer outside India, the exporter shall be under an obligation to ensure that the shipment of goods is made within one year from the date of receipt of advance payment. </a:t>
            </a:r>
          </a:p>
          <a:p>
            <a:endParaRPr lang="en-US" sz="1510" dirty="0" smtClean="0">
              <a:latin typeface="Tahoma" pitchFamily="34" charset="0"/>
              <a:ea typeface="Tahoma" pitchFamily="34" charset="0"/>
              <a:cs typeface="Tahoma" pitchFamily="34" charset="0"/>
            </a:endParaRPr>
          </a:p>
          <a:p>
            <a:endParaRPr lang="en-US" sz="1600" dirty="0" smtClean="0"/>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30" dirty="0" smtClean="0">
                <a:latin typeface="Tahoma" pitchFamily="34" charset="0"/>
                <a:ea typeface="Tahoma" pitchFamily="34" charset="0"/>
                <a:cs typeface="Tahoma" pitchFamily="34" charset="0"/>
              </a:rPr>
              <a:t>The rate of interest, if any, payable on the advance payment does not exceed London Inter-Bank Offered Rate (LIBOR) + 100 basis points; and the documents covering the shipment are routed through the AD Category - I bank through whom the advance payment is received.</a:t>
            </a:r>
          </a:p>
          <a:p>
            <a:r>
              <a:rPr lang="en-US" sz="1530" dirty="0" smtClean="0">
                <a:latin typeface="Tahoma" pitchFamily="34" charset="0"/>
                <a:ea typeface="Tahoma" pitchFamily="34" charset="0"/>
                <a:cs typeface="Tahoma" pitchFamily="34" charset="0"/>
              </a:rPr>
              <a:t>If exporter is not able to make the shipment, partly or fully, within one year from the date of receipt of advance payment, no remittance towards refund of unutilized portion of advance payment or towards payment of interest, shall be made after the expiry of the said period of one year, without the prior approval of RBI.</a:t>
            </a:r>
          </a:p>
          <a:p>
            <a:r>
              <a:rPr lang="en-US" sz="1530" dirty="0" smtClean="0">
                <a:latin typeface="Tahoma" pitchFamily="34" charset="0"/>
                <a:ea typeface="Tahoma" pitchFamily="34" charset="0"/>
                <a:cs typeface="Tahoma" pitchFamily="34" charset="0"/>
              </a:rPr>
              <a:t>AD Category- I banks can also allow exporters having a minimum of three years' satisfactory track record to receive long term export advance up to a maximum tenor of 10 years to be utilized for execution of long term supply contracts for export of goods subject to the specified condition</a:t>
            </a:r>
          </a:p>
          <a:p>
            <a:r>
              <a:rPr lang="en-US" sz="1530" dirty="0" smtClean="0">
                <a:latin typeface="Tahoma" pitchFamily="34" charset="0"/>
                <a:ea typeface="Tahoma" pitchFamily="34" charset="0"/>
                <a:cs typeface="Tahoma" pitchFamily="34" charset="0"/>
              </a:rPr>
              <a:t>Exporters may approach AD Category - I banks for reduction in invoice value on account of cash discount to overseas buyers for prepayment of the </a:t>
            </a:r>
            <a:r>
              <a:rPr lang="en-US" sz="1530" dirty="0" err="1" smtClean="0">
                <a:latin typeface="Tahoma" pitchFamily="34" charset="0"/>
                <a:ea typeface="Tahoma" pitchFamily="34" charset="0"/>
                <a:cs typeface="Tahoma" pitchFamily="34" charset="0"/>
              </a:rPr>
              <a:t>usance</a:t>
            </a:r>
            <a:r>
              <a:rPr lang="en-US" sz="1530" dirty="0" smtClean="0">
                <a:latin typeface="Tahoma" pitchFamily="34" charset="0"/>
                <a:ea typeface="Tahoma" pitchFamily="34" charset="0"/>
                <a:cs typeface="Tahoma" pitchFamily="34" charset="0"/>
              </a:rPr>
              <a:t> bills.</a:t>
            </a:r>
          </a:p>
          <a:p>
            <a:r>
              <a:rPr lang="en-US" sz="1530" dirty="0" smtClean="0">
                <a:latin typeface="Tahoma" pitchFamily="34" charset="0"/>
                <a:ea typeface="Tahoma" pitchFamily="34" charset="0"/>
                <a:cs typeface="Tahoma" pitchFamily="34" charset="0"/>
              </a:rPr>
              <a:t>If, after goods have been shipped, they are to be transferred to a buyer other than the original buyer in the event of default by the latter, it should be permitted by AD Bank, if the reduction in value does not exceed 25% of the invoice value and the realization of export proceeds is not delayed beyond the period of 9 months from the date of export. In other cases, approval of RBI is required. </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If exporter has not been able to realize the outstanding export dues despite best efforts, he may either self-write off or approach the AD Category - I banks, subject to following limits.</a:t>
            </a:r>
          </a:p>
          <a:p>
            <a:r>
              <a:rPr lang="en-US" sz="1600" dirty="0" smtClean="0">
                <a:latin typeface="Tahoma" pitchFamily="34" charset="0"/>
                <a:ea typeface="Tahoma" pitchFamily="34" charset="0"/>
                <a:cs typeface="Tahoma" pitchFamily="34" charset="0"/>
              </a:rPr>
              <a:t>(</a:t>
            </a:r>
            <a:r>
              <a:rPr lang="en-US" sz="1600" i="1" dirty="0" smtClean="0">
                <a:latin typeface="Tahoma" pitchFamily="34" charset="0"/>
                <a:ea typeface="Tahoma" pitchFamily="34" charset="0"/>
                <a:cs typeface="Tahoma" pitchFamily="34" charset="0"/>
              </a:rPr>
              <a:t>a</a:t>
            </a:r>
            <a:r>
              <a:rPr lang="en-US" sz="1600" dirty="0" smtClean="0">
                <a:latin typeface="Tahoma" pitchFamily="34" charset="0"/>
                <a:ea typeface="Tahoma" pitchFamily="34" charset="0"/>
                <a:cs typeface="Tahoma" pitchFamily="34" charset="0"/>
              </a:rPr>
              <a:t>) Self "write-off" by an exporter (Other than Status Holder Exporter) - 5%</a:t>
            </a:r>
          </a:p>
          <a:p>
            <a:r>
              <a:rPr lang="en-US" sz="1600" dirty="0" smtClean="0">
                <a:latin typeface="Tahoma" pitchFamily="34" charset="0"/>
                <a:ea typeface="Tahoma" pitchFamily="34" charset="0"/>
                <a:cs typeface="Tahoma" pitchFamily="34" charset="0"/>
              </a:rPr>
              <a:t>(</a:t>
            </a:r>
            <a:r>
              <a:rPr lang="en-US" sz="1600" i="1" dirty="0" smtClean="0">
                <a:latin typeface="Tahoma" pitchFamily="34" charset="0"/>
                <a:ea typeface="Tahoma" pitchFamily="34" charset="0"/>
                <a:cs typeface="Tahoma" pitchFamily="34" charset="0"/>
              </a:rPr>
              <a:t>b</a:t>
            </a:r>
            <a:r>
              <a:rPr lang="en-US" sz="1600" dirty="0" smtClean="0">
                <a:latin typeface="Tahoma" pitchFamily="34" charset="0"/>
                <a:ea typeface="Tahoma" pitchFamily="34" charset="0"/>
                <a:cs typeface="Tahoma" pitchFamily="34" charset="0"/>
              </a:rPr>
              <a:t>) Self "write-off" by Status Holder Exporters - 10%</a:t>
            </a:r>
          </a:p>
          <a:p>
            <a:r>
              <a:rPr lang="en-US" sz="1600" dirty="0" smtClean="0">
                <a:latin typeface="Tahoma" pitchFamily="34" charset="0"/>
                <a:ea typeface="Tahoma" pitchFamily="34" charset="0"/>
                <a:cs typeface="Tahoma" pitchFamily="34" charset="0"/>
              </a:rPr>
              <a:t>(</a:t>
            </a:r>
            <a:r>
              <a:rPr lang="en-US" sz="1600" i="1" dirty="0" smtClean="0">
                <a:latin typeface="Tahoma" pitchFamily="34" charset="0"/>
                <a:ea typeface="Tahoma" pitchFamily="34" charset="0"/>
                <a:cs typeface="Tahoma" pitchFamily="34" charset="0"/>
              </a:rPr>
              <a:t>c</a:t>
            </a:r>
            <a:r>
              <a:rPr lang="en-US" sz="1600" dirty="0" smtClean="0">
                <a:latin typeface="Tahoma" pitchFamily="34" charset="0"/>
                <a:ea typeface="Tahoma" pitchFamily="34" charset="0"/>
                <a:cs typeface="Tahoma" pitchFamily="34" charset="0"/>
              </a:rPr>
              <a:t>) "Write-off" by Authorized Dealer Bank - 10%.</a:t>
            </a:r>
          </a:p>
          <a:p>
            <a:r>
              <a:rPr lang="en-US" sz="1600" dirty="0" smtClean="0">
                <a:latin typeface="Tahoma" pitchFamily="34" charset="0"/>
                <a:ea typeface="Tahoma" pitchFamily="34" charset="0"/>
                <a:cs typeface="Tahoma" pitchFamily="34" charset="0"/>
              </a:rPr>
              <a:t>The above limits will be related to total export proceeds realized during the previous calendar year and will be cumulatively available in a year.</a:t>
            </a:r>
          </a:p>
          <a:p>
            <a:r>
              <a:rPr lang="en-US" sz="1600" b="1" i="1" dirty="0" smtClean="0">
                <a:latin typeface="Tahoma" pitchFamily="34" charset="0"/>
                <a:ea typeface="Tahoma" pitchFamily="34" charset="0"/>
                <a:cs typeface="Tahoma" pitchFamily="34" charset="0"/>
              </a:rPr>
              <a:t>Conditions for write off</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above write-off will be subject to conditions that the relevant amount has remained outstanding for more than one year, satisfactory documentary evidence is furnished in support of the exporter having made all efforts to realize the dues, and the exporter should surrender proportionate export incentives, In case of self-write-off, the exporter should submit to the concerned AD bank, a Chartered Accountant's certificate, indicating the export realization in the preceding calendar year and also the amount of write-off already availed of during the year, if any, the relevant EDF to be written off, Bill No., invoice value, commodity exported, country of export and the export benefits, if any, availed of by the exporter have been surrendered.</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70" b="1" i="1" dirty="0" smtClean="0">
                <a:latin typeface="Tahoma" pitchFamily="34" charset="0"/>
                <a:ea typeface="Tahoma" pitchFamily="34" charset="0"/>
                <a:cs typeface="Tahoma" pitchFamily="34" charset="0"/>
              </a:rPr>
              <a:t>When write off not permissible</a:t>
            </a:r>
            <a:r>
              <a:rPr lang="en-US" sz="1570" i="1" dirty="0" smtClean="0">
                <a:latin typeface="Tahoma" pitchFamily="34" charset="0"/>
                <a:ea typeface="Tahoma" pitchFamily="34" charset="0"/>
                <a:cs typeface="Tahoma" pitchFamily="34" charset="0"/>
              </a:rPr>
              <a:t> </a:t>
            </a:r>
            <a:r>
              <a:rPr lang="en-US" sz="1570" dirty="0" smtClean="0">
                <a:latin typeface="Tahoma" pitchFamily="34" charset="0"/>
                <a:ea typeface="Tahoma" pitchFamily="34" charset="0"/>
                <a:cs typeface="Tahoma" pitchFamily="34" charset="0"/>
              </a:rPr>
              <a:t>- In following cases, the write off facility is not permissible - (a) Exports made to countries with externalization problem i.e. where the overseas buyer has deposited the value of export in local currency but the amount has not been allowed to be repatriated by the central banking authorities of the country (b) EDF which are under investigation by agencies like, Enforcement Directorate, Directorate of Revenue Intelligence, Central Bureau of Investigation, etc. (c) The outstanding bills which are subject matter of civil/criminal suit.</a:t>
            </a:r>
          </a:p>
          <a:p>
            <a:r>
              <a:rPr lang="en-US" sz="1570" b="1" i="1" dirty="0" smtClean="0">
                <a:latin typeface="Tahoma" pitchFamily="34" charset="0"/>
                <a:ea typeface="Tahoma" pitchFamily="34" charset="0"/>
                <a:cs typeface="Tahoma" pitchFamily="34" charset="0"/>
              </a:rPr>
              <a:t>Reporting of write off</a:t>
            </a:r>
            <a:r>
              <a:rPr lang="en-US" sz="1570" i="1" dirty="0" smtClean="0">
                <a:latin typeface="Tahoma" pitchFamily="34" charset="0"/>
                <a:ea typeface="Tahoma" pitchFamily="34" charset="0"/>
                <a:cs typeface="Tahoma" pitchFamily="34" charset="0"/>
              </a:rPr>
              <a:t> </a:t>
            </a:r>
            <a:r>
              <a:rPr lang="en-US" sz="1570" dirty="0" smtClean="0">
                <a:latin typeface="Tahoma" pitchFamily="34" charset="0"/>
                <a:ea typeface="Tahoma" pitchFamily="34" charset="0"/>
                <a:cs typeface="Tahoma" pitchFamily="34" charset="0"/>
              </a:rPr>
              <a:t>- AD banks should report write off of export bills through EDPMS to RBI.</a:t>
            </a:r>
          </a:p>
          <a:p>
            <a:r>
              <a:rPr lang="en-US" sz="1570" b="1" i="1" dirty="0" smtClean="0">
                <a:latin typeface="Tahoma" pitchFamily="34" charset="0"/>
                <a:ea typeface="Tahoma" pitchFamily="34" charset="0"/>
                <a:cs typeface="Tahoma" pitchFamily="34" charset="0"/>
              </a:rPr>
              <a:t>Permission of RBI in other cases</a:t>
            </a:r>
            <a:r>
              <a:rPr lang="en-US" sz="1570" i="1" dirty="0" smtClean="0">
                <a:latin typeface="Tahoma" pitchFamily="34" charset="0"/>
                <a:ea typeface="Tahoma" pitchFamily="34" charset="0"/>
                <a:cs typeface="Tahoma" pitchFamily="34" charset="0"/>
              </a:rPr>
              <a:t> </a:t>
            </a:r>
            <a:r>
              <a:rPr lang="en-US" sz="1570" dirty="0" smtClean="0">
                <a:latin typeface="Tahoma" pitchFamily="34" charset="0"/>
                <a:ea typeface="Tahoma" pitchFamily="34" charset="0"/>
                <a:cs typeface="Tahoma" pitchFamily="34" charset="0"/>
              </a:rPr>
              <a:t>- Cases not covered by the above instructions should be referred to the concerned Regional Office of RBI.</a:t>
            </a:r>
          </a:p>
          <a:p>
            <a:r>
              <a:rPr lang="en-US" sz="1570" dirty="0" smtClean="0">
                <a:latin typeface="Tahoma" pitchFamily="34" charset="0"/>
                <a:ea typeface="Tahoma" pitchFamily="34" charset="0"/>
                <a:cs typeface="Tahoma" pitchFamily="34" charset="0"/>
              </a:rPr>
              <a:t>AD Category - I banks shall, on documentary evidence from the ECGC and private insurance companies </a:t>
            </a:r>
            <a:r>
              <a:rPr lang="en-US" sz="1570" dirty="0" smtClean="0">
                <a:latin typeface="Tahoma" pitchFamily="34" charset="0"/>
                <a:ea typeface="Tahoma" pitchFamily="34" charset="0"/>
                <a:cs typeface="Tahoma" pitchFamily="34" charset="0"/>
              </a:rPr>
              <a:t>confirming </a:t>
            </a:r>
            <a:r>
              <a:rPr lang="en-US" sz="1570" dirty="0" smtClean="0">
                <a:latin typeface="Tahoma" pitchFamily="34" charset="0"/>
                <a:ea typeface="Tahoma" pitchFamily="34" charset="0"/>
                <a:cs typeface="Tahoma" pitchFamily="34" charset="0"/>
              </a:rPr>
              <a:t>that the claim in respect of the outstanding bills has been settled by them, write off the relative export bills and delete them from the XOS statement</a:t>
            </a:r>
            <a:r>
              <a:rPr lang="en-US" sz="1570" dirty="0" smtClean="0">
                <a:latin typeface="Tahoma" pitchFamily="34" charset="0"/>
                <a:ea typeface="Tahoma" pitchFamily="34" charset="0"/>
                <a:cs typeface="Tahoma" pitchFamily="34" charset="0"/>
              </a:rPr>
              <a:t>. Such </a:t>
            </a:r>
            <a:r>
              <a:rPr lang="en-US" sz="1570" dirty="0" smtClean="0">
                <a:latin typeface="Tahoma" pitchFamily="34" charset="0"/>
                <a:ea typeface="Tahoma" pitchFamily="34" charset="0"/>
                <a:cs typeface="Tahoma" pitchFamily="34" charset="0"/>
              </a:rPr>
              <a:t>write-off will not be restricted to the limit of 10 per cent indicated above</a:t>
            </a:r>
            <a:r>
              <a:rPr lang="en-US" sz="1570" dirty="0" smtClean="0">
                <a:latin typeface="Tahoma" pitchFamily="34" charset="0"/>
                <a:ea typeface="Tahoma" pitchFamily="34" charset="0"/>
                <a:cs typeface="Tahoma" pitchFamily="34" charset="0"/>
              </a:rPr>
              <a:t>. Exporter </a:t>
            </a:r>
            <a:r>
              <a:rPr lang="en-US" sz="1570" dirty="0" smtClean="0">
                <a:latin typeface="Tahoma" pitchFamily="34" charset="0"/>
                <a:ea typeface="Tahoma" pitchFamily="34" charset="0"/>
                <a:cs typeface="Tahoma" pitchFamily="34" charset="0"/>
              </a:rPr>
              <a:t>should surrender export incentives</a:t>
            </a:r>
            <a:r>
              <a:rPr lang="en-US" sz="1570" dirty="0" smtClean="0">
                <a:latin typeface="Tahoma" pitchFamily="34" charset="0"/>
                <a:ea typeface="Tahoma" pitchFamily="34" charset="0"/>
                <a:cs typeface="Tahoma" pitchFamily="34" charset="0"/>
              </a:rPr>
              <a:t>. Such claims should </a:t>
            </a:r>
            <a:r>
              <a:rPr lang="en-US" sz="1570" dirty="0" smtClean="0">
                <a:latin typeface="Tahoma" pitchFamily="34" charset="0"/>
                <a:ea typeface="Tahoma" pitchFamily="34" charset="0"/>
                <a:cs typeface="Tahoma" pitchFamily="34" charset="0"/>
              </a:rPr>
              <a:t>not be construed as export realization in foreign </a:t>
            </a:r>
            <a:r>
              <a:rPr lang="en-US" sz="1570" dirty="0" smtClean="0">
                <a:latin typeface="Tahoma" pitchFamily="34" charset="0"/>
                <a:ea typeface="Tahoma" pitchFamily="34" charset="0"/>
                <a:cs typeface="Tahoma" pitchFamily="34" charset="0"/>
              </a:rPr>
              <a:t>exchange. </a:t>
            </a:r>
            <a:endParaRPr lang="en-US" sz="157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24</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Set off of export receivables against import payables is permissible in respect of the same overseas buyer and supplier and consent for set-off has been obtained from him</a:t>
            </a:r>
            <a:r>
              <a:rPr lang="en-US" sz="1600" dirty="0" smtClean="0">
                <a:latin typeface="Tahoma" pitchFamily="34" charset="0"/>
                <a:ea typeface="Tahoma" pitchFamily="34" charset="0"/>
                <a:cs typeface="Tahoma" pitchFamily="34" charset="0"/>
              </a:rPr>
              <a:t>. Both </a:t>
            </a:r>
            <a:r>
              <a:rPr lang="en-US" sz="1600" dirty="0" smtClean="0">
                <a:latin typeface="Tahoma" pitchFamily="34" charset="0"/>
                <a:ea typeface="Tahoma" pitchFamily="34" charset="0"/>
                <a:cs typeface="Tahoma" pitchFamily="34" charset="0"/>
              </a:rPr>
              <a:t>the transactions of sale and purchase may be reported separately in R-Returns and FETERS</a:t>
            </a:r>
            <a:r>
              <a:rPr lang="en-US" sz="1600" dirty="0" smtClean="0">
                <a:latin typeface="Tahoma" pitchFamily="34" charset="0"/>
                <a:ea typeface="Tahoma" pitchFamily="34" charset="0"/>
                <a:cs typeface="Tahoma" pitchFamily="34" charset="0"/>
              </a:rPr>
              <a:t>. The </a:t>
            </a:r>
            <a:r>
              <a:rPr lang="en-US" sz="1600" dirty="0" smtClean="0">
                <a:latin typeface="Tahoma" pitchFamily="34" charset="0"/>
                <a:ea typeface="Tahoma" pitchFamily="34" charset="0"/>
                <a:cs typeface="Tahoma" pitchFamily="34" charset="0"/>
              </a:rPr>
              <a:t>relative EDF will be released by the AD bank only after the entire export proceeds are adjusted/received.</a:t>
            </a:r>
          </a:p>
          <a:p>
            <a:r>
              <a:rPr lang="en-US" sz="1600" dirty="0" smtClean="0">
                <a:latin typeface="Tahoma" pitchFamily="34" charset="0"/>
                <a:ea typeface="Tahoma" pitchFamily="34" charset="0"/>
                <a:cs typeface="Tahoma" pitchFamily="34" charset="0"/>
              </a:rPr>
              <a:t>AD Category - I banks, through whom the export proceeds were originally realized, can allow refund of export proceeds of goods exported from India and being re-imported into India on account of poor quality. They should exercise due diligence regarding the track record of the </a:t>
            </a:r>
            <a:r>
              <a:rPr lang="en-US" sz="1600" dirty="0" smtClean="0">
                <a:latin typeface="Tahoma" pitchFamily="34" charset="0"/>
                <a:ea typeface="Tahoma" pitchFamily="34" charset="0"/>
                <a:cs typeface="Tahoma" pitchFamily="34" charset="0"/>
              </a:rPr>
              <a:t>exporter.</a:t>
            </a:r>
          </a:p>
          <a:p>
            <a:r>
              <a:rPr lang="en-US" sz="1600" dirty="0" smtClean="0">
                <a:latin typeface="Tahoma" pitchFamily="34" charset="0"/>
                <a:ea typeface="Tahoma" pitchFamily="34" charset="0"/>
                <a:cs typeface="Tahoma" pitchFamily="34" charset="0"/>
              </a:rPr>
              <a:t>In </a:t>
            </a:r>
            <a:r>
              <a:rPr lang="en-US" sz="1600" i="1" dirty="0" smtClean="0">
                <a:latin typeface="Tahoma" pitchFamily="34" charset="0"/>
                <a:ea typeface="Tahoma" pitchFamily="34" charset="0"/>
                <a:cs typeface="Tahoma" pitchFamily="34" charset="0"/>
              </a:rPr>
              <a:t>LIC</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Escorts Ltd. </a:t>
            </a:r>
            <a:r>
              <a:rPr lang="en-US" sz="1600" dirty="0" smtClean="0">
                <a:latin typeface="Tahoma" pitchFamily="34" charset="0"/>
                <a:ea typeface="Tahoma" pitchFamily="34" charset="0"/>
                <a:cs typeface="Tahoma" pitchFamily="34" charset="0"/>
              </a:rPr>
              <a:t>- AIR 1986 SC 1370 = (1986) 1 SCC 264 = (1986) 8 ECC 189 = (1986) 59 Comp </a:t>
            </a:r>
            <a:r>
              <a:rPr lang="en-US" sz="1600" dirty="0" err="1" smtClean="0">
                <a:latin typeface="Tahoma" pitchFamily="34" charset="0"/>
                <a:ea typeface="Tahoma" pitchFamily="34" charset="0"/>
                <a:cs typeface="Tahoma" pitchFamily="34" charset="0"/>
              </a:rPr>
              <a:t>Cas</a:t>
            </a:r>
            <a:r>
              <a:rPr lang="en-US" sz="1600" dirty="0" smtClean="0">
                <a:latin typeface="Tahoma" pitchFamily="34" charset="0"/>
                <a:ea typeface="Tahoma" pitchFamily="34" charset="0"/>
                <a:cs typeface="Tahoma" pitchFamily="34" charset="0"/>
              </a:rPr>
              <a:t> 548 (SC), it has been held that RBI is empowered to grant </a:t>
            </a:r>
            <a:r>
              <a:rPr lang="en-US" sz="1600" i="1" dirty="0" smtClean="0">
                <a:latin typeface="Tahoma" pitchFamily="34" charset="0"/>
                <a:ea typeface="Tahoma" pitchFamily="34" charset="0"/>
                <a:cs typeface="Tahoma" pitchFamily="34" charset="0"/>
              </a:rPr>
              <a:t>ex post facto</a:t>
            </a:r>
            <a:r>
              <a:rPr lang="en-US" sz="1600" dirty="0" smtClean="0">
                <a:latin typeface="Tahoma" pitchFamily="34" charset="0"/>
                <a:ea typeface="Tahoma" pitchFamily="34" charset="0"/>
                <a:cs typeface="Tahoma" pitchFamily="34" charset="0"/>
              </a:rPr>
              <a:t> permission under section 18(2). Thus, mere non-</a:t>
            </a:r>
            <a:r>
              <a:rPr lang="en-US" sz="1600" dirty="0" err="1" smtClean="0">
                <a:latin typeface="Tahoma" pitchFamily="34" charset="0"/>
                <a:ea typeface="Tahoma" pitchFamily="34" charset="0"/>
                <a:cs typeface="Tahoma" pitchFamily="34" charset="0"/>
              </a:rPr>
              <a:t>realisation</a:t>
            </a:r>
            <a:r>
              <a:rPr lang="en-US" sz="1600" dirty="0" smtClean="0">
                <a:latin typeface="Tahoma" pitchFamily="34" charset="0"/>
                <a:ea typeface="Tahoma" pitchFamily="34" charset="0"/>
                <a:cs typeface="Tahoma" pitchFamily="34" charset="0"/>
              </a:rPr>
              <a:t> of export proceeds will not amount to contravention of section 18(2) of FERA, unless RBI refuses permission to write off the receivables or to extend the period. Thus, Enforcement Directorate cannot take any action till application for permission is pending with RBI</a:t>
            </a:r>
            <a:r>
              <a:rPr lang="en-US" sz="1600" dirty="0" smtClean="0">
                <a:latin typeface="Tahoma" pitchFamily="34" charset="0"/>
                <a:ea typeface="Tahoma" pitchFamily="34" charset="0"/>
                <a:cs typeface="Tahoma" pitchFamily="34" charset="0"/>
              </a:rPr>
              <a:t>.</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25</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EXPORT 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90" dirty="0" smtClean="0">
                <a:latin typeface="Tahoma" pitchFamily="34" charset="0"/>
                <a:ea typeface="Tahoma" pitchFamily="34" charset="0"/>
                <a:cs typeface="Tahoma" pitchFamily="34" charset="0"/>
              </a:rPr>
              <a:t>Exporter </a:t>
            </a:r>
            <a:r>
              <a:rPr lang="en-US" sz="1590" dirty="0" smtClean="0">
                <a:latin typeface="Tahoma" pitchFamily="34" charset="0"/>
                <a:ea typeface="Tahoma" pitchFamily="34" charset="0"/>
                <a:cs typeface="Tahoma" pitchFamily="34" charset="0"/>
              </a:rPr>
              <a:t>will not be liable to penalty if he took reasonable steps for recovery, even if export proceeds are not </a:t>
            </a:r>
            <a:r>
              <a:rPr lang="en-US" sz="1590" dirty="0" err="1" smtClean="0">
                <a:latin typeface="Tahoma" pitchFamily="34" charset="0"/>
                <a:ea typeface="Tahoma" pitchFamily="34" charset="0"/>
                <a:cs typeface="Tahoma" pitchFamily="34" charset="0"/>
              </a:rPr>
              <a:t>realised</a:t>
            </a:r>
            <a:r>
              <a:rPr lang="en-US" sz="1590" dirty="0" smtClean="0">
                <a:latin typeface="Tahoma" pitchFamily="34" charset="0"/>
                <a:ea typeface="Tahoma" pitchFamily="34" charset="0"/>
                <a:cs typeface="Tahoma" pitchFamily="34" charset="0"/>
              </a:rPr>
              <a:t>. - </a:t>
            </a:r>
            <a:r>
              <a:rPr lang="en-US" sz="1590" i="1" dirty="0" smtClean="0">
                <a:latin typeface="Tahoma" pitchFamily="34" charset="0"/>
                <a:ea typeface="Tahoma" pitchFamily="34" charset="0"/>
                <a:cs typeface="Tahoma" pitchFamily="34" charset="0"/>
              </a:rPr>
              <a:t>M K Jain </a:t>
            </a:r>
            <a:r>
              <a:rPr lang="en-US" sz="1590" dirty="0" smtClean="0">
                <a:latin typeface="Tahoma" pitchFamily="34" charset="0"/>
                <a:ea typeface="Tahoma" pitchFamily="34" charset="0"/>
                <a:cs typeface="Tahoma" pitchFamily="34" charset="0"/>
              </a:rPr>
              <a:t>v. </a:t>
            </a:r>
            <a:r>
              <a:rPr lang="en-US" sz="1590" i="1" dirty="0" smtClean="0">
                <a:latin typeface="Tahoma" pitchFamily="34" charset="0"/>
                <a:ea typeface="Tahoma" pitchFamily="34" charset="0"/>
                <a:cs typeface="Tahoma" pitchFamily="34" charset="0"/>
              </a:rPr>
              <a:t>DD, ED</a:t>
            </a:r>
            <a:r>
              <a:rPr lang="en-US" sz="1590" dirty="0" smtClean="0">
                <a:latin typeface="Tahoma" pitchFamily="34" charset="0"/>
                <a:ea typeface="Tahoma" pitchFamily="34" charset="0"/>
                <a:cs typeface="Tahoma" pitchFamily="34" charset="0"/>
              </a:rPr>
              <a:t> (2002) 35 SCL 287 (ATFE</a:t>
            </a:r>
            <a:r>
              <a:rPr lang="en-US" sz="1590" dirty="0" smtClean="0">
                <a:latin typeface="Tahoma" pitchFamily="34" charset="0"/>
                <a:ea typeface="Tahoma" pitchFamily="34" charset="0"/>
                <a:cs typeface="Tahoma" pitchFamily="34" charset="0"/>
              </a:rPr>
              <a:t>).</a:t>
            </a:r>
          </a:p>
          <a:p>
            <a:r>
              <a:rPr lang="en-US" sz="1590" dirty="0" smtClean="0">
                <a:latin typeface="Tahoma" pitchFamily="34" charset="0"/>
                <a:ea typeface="Tahoma" pitchFamily="34" charset="0"/>
                <a:cs typeface="Tahoma" pitchFamily="34" charset="0"/>
              </a:rPr>
              <a:t>Failure to take legal action against foreign buyer is not sole criteria for determining whether exporter has failed to take reasonable steps for </a:t>
            </a:r>
            <a:r>
              <a:rPr lang="en-US" sz="1590" dirty="0" err="1" smtClean="0">
                <a:latin typeface="Tahoma" pitchFamily="34" charset="0"/>
                <a:ea typeface="Tahoma" pitchFamily="34" charset="0"/>
                <a:cs typeface="Tahoma" pitchFamily="34" charset="0"/>
              </a:rPr>
              <a:t>realising</a:t>
            </a:r>
            <a:r>
              <a:rPr lang="en-US" sz="1590" dirty="0" smtClean="0">
                <a:latin typeface="Tahoma" pitchFamily="34" charset="0"/>
                <a:ea typeface="Tahoma" pitchFamily="34" charset="0"/>
                <a:cs typeface="Tahoma" pitchFamily="34" charset="0"/>
              </a:rPr>
              <a:t> export proceeds. </a:t>
            </a:r>
            <a:r>
              <a:rPr lang="en-US" sz="1590" dirty="0" smtClean="0">
                <a:latin typeface="Tahoma" pitchFamily="34" charset="0"/>
                <a:ea typeface="Tahoma" pitchFamily="34" charset="0"/>
                <a:cs typeface="Tahoma" pitchFamily="34" charset="0"/>
              </a:rPr>
              <a:t>-</a:t>
            </a:r>
            <a:r>
              <a:rPr lang="en-US" sz="1590" dirty="0" smtClean="0">
                <a:latin typeface="Tahoma" pitchFamily="34" charset="0"/>
                <a:ea typeface="Tahoma" pitchFamily="34" charset="0"/>
                <a:cs typeface="Tahoma" pitchFamily="34" charset="0"/>
              </a:rPr>
              <a:t> </a:t>
            </a:r>
            <a:r>
              <a:rPr lang="en-US" sz="1590" i="1" dirty="0" smtClean="0">
                <a:latin typeface="Tahoma" pitchFamily="34" charset="0"/>
                <a:ea typeface="Tahoma" pitchFamily="34" charset="0"/>
                <a:cs typeface="Tahoma" pitchFamily="34" charset="0"/>
              </a:rPr>
              <a:t>Northern Tannery</a:t>
            </a:r>
            <a:r>
              <a:rPr lang="en-US" sz="1590" dirty="0" smtClean="0">
                <a:latin typeface="Tahoma" pitchFamily="34" charset="0"/>
                <a:ea typeface="Tahoma" pitchFamily="34" charset="0"/>
                <a:cs typeface="Tahoma" pitchFamily="34" charset="0"/>
              </a:rPr>
              <a:t> v. </a:t>
            </a:r>
            <a:r>
              <a:rPr lang="en-US" sz="1590" i="1" dirty="0" smtClean="0">
                <a:latin typeface="Tahoma" pitchFamily="34" charset="0"/>
                <a:ea typeface="Tahoma" pitchFamily="34" charset="0"/>
                <a:cs typeface="Tahoma" pitchFamily="34" charset="0"/>
              </a:rPr>
              <a:t>Director of Enforcement</a:t>
            </a:r>
            <a:r>
              <a:rPr lang="en-US" sz="1590" dirty="0" smtClean="0">
                <a:latin typeface="Tahoma" pitchFamily="34" charset="0"/>
                <a:ea typeface="Tahoma" pitchFamily="34" charset="0"/>
                <a:cs typeface="Tahoma" pitchFamily="34" charset="0"/>
              </a:rPr>
              <a:t> (2005) 63 SCL 599 (ATFFE</a:t>
            </a:r>
            <a:r>
              <a:rPr lang="en-US" sz="1590" dirty="0" smtClean="0">
                <a:latin typeface="Tahoma" pitchFamily="34" charset="0"/>
                <a:ea typeface="Tahoma" pitchFamily="34" charset="0"/>
                <a:cs typeface="Tahoma" pitchFamily="34" charset="0"/>
              </a:rPr>
              <a:t>).</a:t>
            </a:r>
          </a:p>
          <a:p>
            <a:r>
              <a:rPr lang="en-US" sz="1590" dirty="0" smtClean="0">
                <a:latin typeface="Tahoma" pitchFamily="34" charset="0"/>
                <a:ea typeface="Tahoma" pitchFamily="34" charset="0"/>
                <a:cs typeface="Tahoma" pitchFamily="34" charset="0"/>
              </a:rPr>
              <a:t>When company has filed suit in US Court and entire consignment has been covered under ECGC, no penalty can be imposed even if application for write off with RBI is pending - </a:t>
            </a:r>
            <a:r>
              <a:rPr lang="en-US" sz="1590" i="1" dirty="0" err="1" smtClean="0">
                <a:latin typeface="Tahoma" pitchFamily="34" charset="0"/>
                <a:ea typeface="Tahoma" pitchFamily="34" charset="0"/>
                <a:cs typeface="Tahoma" pitchFamily="34" charset="0"/>
              </a:rPr>
              <a:t>Samrat</a:t>
            </a:r>
            <a:r>
              <a:rPr lang="en-US" sz="1590" i="1" dirty="0" smtClean="0">
                <a:latin typeface="Tahoma" pitchFamily="34" charset="0"/>
                <a:ea typeface="Tahoma" pitchFamily="34" charset="0"/>
                <a:cs typeface="Tahoma" pitchFamily="34" charset="0"/>
              </a:rPr>
              <a:t> Ashok Exports</a:t>
            </a:r>
            <a:r>
              <a:rPr lang="en-US" sz="1590" dirty="0" smtClean="0">
                <a:latin typeface="Tahoma" pitchFamily="34" charset="0"/>
                <a:ea typeface="Tahoma" pitchFamily="34" charset="0"/>
                <a:cs typeface="Tahoma" pitchFamily="34" charset="0"/>
              </a:rPr>
              <a:t> v. </a:t>
            </a:r>
            <a:r>
              <a:rPr lang="en-US" sz="1590" i="1" dirty="0" smtClean="0">
                <a:latin typeface="Tahoma" pitchFamily="34" charset="0"/>
                <a:ea typeface="Tahoma" pitchFamily="34" charset="0"/>
                <a:cs typeface="Tahoma" pitchFamily="34" charset="0"/>
              </a:rPr>
              <a:t>Director of Enforcement</a:t>
            </a:r>
            <a:r>
              <a:rPr lang="en-US" sz="1590" dirty="0" smtClean="0">
                <a:latin typeface="Tahoma" pitchFamily="34" charset="0"/>
                <a:ea typeface="Tahoma" pitchFamily="34" charset="0"/>
                <a:cs typeface="Tahoma" pitchFamily="34" charset="0"/>
              </a:rPr>
              <a:t> (2004) 50 SCL 750 (ATFFE</a:t>
            </a:r>
            <a:r>
              <a:rPr lang="en-US" sz="1590" dirty="0" smtClean="0">
                <a:latin typeface="Tahoma" pitchFamily="34" charset="0"/>
                <a:ea typeface="Tahoma" pitchFamily="34" charset="0"/>
                <a:cs typeface="Tahoma" pitchFamily="34" charset="0"/>
              </a:rPr>
              <a:t>).</a:t>
            </a:r>
          </a:p>
          <a:p>
            <a:r>
              <a:rPr lang="en-US" sz="1590" dirty="0" smtClean="0">
                <a:latin typeface="Tahoma" pitchFamily="34" charset="0"/>
                <a:ea typeface="Tahoma" pitchFamily="34" charset="0"/>
                <a:cs typeface="Tahoma" pitchFamily="34" charset="0"/>
              </a:rPr>
              <a:t>Even if RBI refuses the permission, exporter can prove that he had taken all reasonable steps to </a:t>
            </a:r>
            <a:r>
              <a:rPr lang="en-US" sz="1590" dirty="0" err="1" smtClean="0">
                <a:latin typeface="Tahoma" pitchFamily="34" charset="0"/>
                <a:ea typeface="Tahoma" pitchFamily="34" charset="0"/>
                <a:cs typeface="Tahoma" pitchFamily="34" charset="0"/>
              </a:rPr>
              <a:t>realise</a:t>
            </a:r>
            <a:r>
              <a:rPr lang="en-US" sz="1590" dirty="0" smtClean="0">
                <a:latin typeface="Tahoma" pitchFamily="34" charset="0"/>
                <a:ea typeface="Tahoma" pitchFamily="34" charset="0"/>
                <a:cs typeface="Tahoma" pitchFamily="34" charset="0"/>
              </a:rPr>
              <a:t> the proceeds and that the </a:t>
            </a:r>
            <a:r>
              <a:rPr lang="en-US" sz="1590" dirty="0" err="1" smtClean="0">
                <a:latin typeface="Tahoma" pitchFamily="34" charset="0"/>
                <a:ea typeface="Tahoma" pitchFamily="34" charset="0"/>
                <a:cs typeface="Tahoma" pitchFamily="34" charset="0"/>
              </a:rPr>
              <a:t>realisation</a:t>
            </a:r>
            <a:r>
              <a:rPr lang="en-US" sz="1590" dirty="0" smtClean="0">
                <a:latin typeface="Tahoma" pitchFamily="34" charset="0"/>
                <a:ea typeface="Tahoma" pitchFamily="34" charset="0"/>
                <a:cs typeface="Tahoma" pitchFamily="34" charset="0"/>
              </a:rPr>
              <a:t> remains outstanding in spite of such steps. If the exporter succeeds in proving this, he cannot be held guilty of contravention of section 18(2) of FERA - </a:t>
            </a:r>
            <a:r>
              <a:rPr lang="en-US" sz="1590" i="1" dirty="0" err="1" smtClean="0">
                <a:latin typeface="Tahoma" pitchFamily="34" charset="0"/>
                <a:ea typeface="Tahoma" pitchFamily="34" charset="0"/>
                <a:cs typeface="Tahoma" pitchFamily="34" charset="0"/>
              </a:rPr>
              <a:t>Taj</a:t>
            </a:r>
            <a:r>
              <a:rPr lang="en-US" sz="1590" i="1" dirty="0" smtClean="0">
                <a:latin typeface="Tahoma" pitchFamily="34" charset="0"/>
                <a:ea typeface="Tahoma" pitchFamily="34" charset="0"/>
                <a:cs typeface="Tahoma" pitchFamily="34" charset="0"/>
              </a:rPr>
              <a:t> Traders and Transport Co. Ltd.</a:t>
            </a:r>
            <a:r>
              <a:rPr lang="en-US" sz="1590" dirty="0" smtClean="0">
                <a:latin typeface="Tahoma" pitchFamily="34" charset="0"/>
                <a:ea typeface="Tahoma" pitchFamily="34" charset="0"/>
                <a:cs typeface="Tahoma" pitchFamily="34" charset="0"/>
              </a:rPr>
              <a:t> v. </a:t>
            </a:r>
            <a:r>
              <a:rPr lang="en-US" sz="1590" i="1" dirty="0" smtClean="0">
                <a:latin typeface="Tahoma" pitchFamily="34" charset="0"/>
                <a:ea typeface="Tahoma" pitchFamily="34" charset="0"/>
                <a:cs typeface="Tahoma" pitchFamily="34" charset="0"/>
              </a:rPr>
              <a:t>Director of Enforcement</a:t>
            </a:r>
            <a:r>
              <a:rPr lang="en-US" sz="1590" dirty="0" smtClean="0">
                <a:latin typeface="Tahoma" pitchFamily="34" charset="0"/>
                <a:ea typeface="Tahoma" pitchFamily="34" charset="0"/>
                <a:cs typeface="Tahoma" pitchFamily="34" charset="0"/>
              </a:rPr>
              <a:t> - (1995) 80 Taxman 103 (FERAB</a:t>
            </a:r>
            <a:r>
              <a:rPr lang="en-US" sz="1590" dirty="0" smtClean="0">
                <a:latin typeface="Tahoma" pitchFamily="34" charset="0"/>
                <a:ea typeface="Tahoma" pitchFamily="34" charset="0"/>
                <a:cs typeface="Tahoma" pitchFamily="34" charset="0"/>
              </a:rPr>
              <a:t>)</a:t>
            </a:r>
          </a:p>
          <a:p>
            <a:r>
              <a:rPr lang="en-US" sz="1590" dirty="0" smtClean="0">
                <a:latin typeface="Tahoma" pitchFamily="34" charset="0"/>
                <a:ea typeface="Tahoma" pitchFamily="34" charset="0"/>
                <a:cs typeface="Tahoma" pitchFamily="34" charset="0"/>
              </a:rPr>
              <a:t>Burden of proof is on exporter to prove that he took all reasonable steps. If there are no reasonable prospects, he should approach RBI/</a:t>
            </a:r>
            <a:r>
              <a:rPr lang="en-US" sz="1590" dirty="0" err="1" smtClean="0">
                <a:latin typeface="Tahoma" pitchFamily="34" charset="0"/>
                <a:ea typeface="Tahoma" pitchFamily="34" charset="0"/>
                <a:cs typeface="Tahoma" pitchFamily="34" charset="0"/>
              </a:rPr>
              <a:t>authorised</a:t>
            </a:r>
            <a:r>
              <a:rPr lang="en-US" sz="1590" dirty="0" smtClean="0">
                <a:latin typeface="Tahoma" pitchFamily="34" charset="0"/>
                <a:ea typeface="Tahoma" pitchFamily="34" charset="0"/>
                <a:cs typeface="Tahoma" pitchFamily="34" charset="0"/>
              </a:rPr>
              <a:t> dealer for write off. Otherwise, penalty can be imposed. - </a:t>
            </a:r>
            <a:r>
              <a:rPr lang="en-US" sz="1590" i="1" dirty="0" err="1" smtClean="0">
                <a:latin typeface="Tahoma" pitchFamily="34" charset="0"/>
                <a:ea typeface="Tahoma" pitchFamily="34" charset="0"/>
                <a:cs typeface="Tahoma" pitchFamily="34" charset="0"/>
              </a:rPr>
              <a:t>Sharada</a:t>
            </a:r>
            <a:r>
              <a:rPr lang="en-US" sz="1590" i="1" dirty="0" smtClean="0">
                <a:latin typeface="Tahoma" pitchFamily="34" charset="0"/>
                <a:ea typeface="Tahoma" pitchFamily="34" charset="0"/>
                <a:cs typeface="Tahoma" pitchFamily="34" charset="0"/>
              </a:rPr>
              <a:t> Industries</a:t>
            </a:r>
            <a:r>
              <a:rPr lang="en-US" sz="1590" dirty="0" smtClean="0">
                <a:latin typeface="Tahoma" pitchFamily="34" charset="0"/>
                <a:ea typeface="Tahoma" pitchFamily="34" charset="0"/>
                <a:cs typeface="Tahoma" pitchFamily="34" charset="0"/>
              </a:rPr>
              <a:t> v. </a:t>
            </a:r>
            <a:r>
              <a:rPr lang="en-US" sz="1590" i="1" dirty="0" smtClean="0">
                <a:latin typeface="Tahoma" pitchFamily="34" charset="0"/>
                <a:ea typeface="Tahoma" pitchFamily="34" charset="0"/>
                <a:cs typeface="Tahoma" pitchFamily="34" charset="0"/>
              </a:rPr>
              <a:t>DD, ED</a:t>
            </a:r>
            <a:r>
              <a:rPr lang="en-US" sz="1590" dirty="0" smtClean="0">
                <a:latin typeface="Tahoma" pitchFamily="34" charset="0"/>
                <a:ea typeface="Tahoma" pitchFamily="34" charset="0"/>
                <a:cs typeface="Tahoma" pitchFamily="34" charset="0"/>
              </a:rPr>
              <a:t> (2002) 34 SCL 316 (ATFE</a:t>
            </a:r>
            <a:r>
              <a:rPr lang="en-US" sz="1590" dirty="0" smtClean="0">
                <a:latin typeface="Tahoma" pitchFamily="34" charset="0"/>
                <a:ea typeface="Tahoma" pitchFamily="34" charset="0"/>
                <a:cs typeface="Tahoma" pitchFamily="34" charset="0"/>
              </a:rPr>
              <a:t>). </a:t>
            </a:r>
            <a:endParaRPr lang="en-US" sz="159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26</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IMPORT </a:t>
            </a:r>
            <a:r>
              <a:rPr lang="en-US" sz="2400" dirty="0" smtClean="0">
                <a:latin typeface="Tahoma" pitchFamily="34" charset="0"/>
                <a:ea typeface="Tahoma" pitchFamily="34" charset="0"/>
                <a:cs typeface="Tahoma" pitchFamily="34" charset="0"/>
              </a:rPr>
              <a:t>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560" dirty="0" smtClean="0">
                <a:latin typeface="Tahoma" pitchFamily="34" charset="0"/>
                <a:ea typeface="Tahoma" pitchFamily="34" charset="0"/>
                <a:cs typeface="Tahoma" pitchFamily="34" charset="0"/>
              </a:rPr>
              <a:t>Where foreign exchange acquired has been utilised for import of goods into India, the AD Category - I bank should ensure that the importer furnishes evidence of import viz., Exchange Control Copy of the Bill of Entry, Postal Appraisal Form or Customs Assessment Certificate, etc., and satisfy himself that goods equivalent to the value of remittance have been imported</a:t>
            </a:r>
            <a:r>
              <a:rPr lang="en-IN" sz="1560" dirty="0" smtClean="0">
                <a:latin typeface="Tahoma" pitchFamily="34" charset="0"/>
                <a:ea typeface="Tahoma" pitchFamily="34" charset="0"/>
                <a:cs typeface="Tahoma" pitchFamily="34" charset="0"/>
              </a:rPr>
              <a:t>.</a:t>
            </a:r>
          </a:p>
          <a:p>
            <a:r>
              <a:rPr lang="en-IN" sz="1560" dirty="0" smtClean="0">
                <a:latin typeface="Tahoma" pitchFamily="34" charset="0"/>
                <a:ea typeface="Tahoma" pitchFamily="34" charset="0"/>
                <a:cs typeface="Tahoma" pitchFamily="34" charset="0"/>
              </a:rPr>
              <a:t>Where imports are made in non-physical form, i.e., software or data through internet/</a:t>
            </a:r>
            <a:r>
              <a:rPr lang="en-IN" sz="1560" dirty="0" err="1" smtClean="0">
                <a:latin typeface="Tahoma" pitchFamily="34" charset="0"/>
                <a:ea typeface="Tahoma" pitchFamily="34" charset="0"/>
                <a:cs typeface="Tahoma" pitchFamily="34" charset="0"/>
              </a:rPr>
              <a:t>datacom</a:t>
            </a:r>
            <a:r>
              <a:rPr lang="en-IN" sz="1560" dirty="0" smtClean="0">
                <a:latin typeface="Tahoma" pitchFamily="34" charset="0"/>
                <a:ea typeface="Tahoma" pitchFamily="34" charset="0"/>
                <a:cs typeface="Tahoma" pitchFamily="34" charset="0"/>
              </a:rPr>
              <a:t> channels and drawings and designs through e-mail/fax, a certificate from a Chartered Accountant that the software/data/drawing/design has been received by the importer, may be obtained.</a:t>
            </a:r>
            <a:endParaRPr lang="en-US" sz="1560" dirty="0" smtClean="0">
              <a:latin typeface="Tahoma" pitchFamily="34" charset="0"/>
              <a:ea typeface="Tahoma" pitchFamily="34" charset="0"/>
              <a:cs typeface="Tahoma" pitchFamily="34" charset="0"/>
            </a:endParaRPr>
          </a:p>
          <a:p>
            <a:r>
              <a:rPr lang="en-IN" sz="1560" dirty="0" smtClean="0">
                <a:latin typeface="Tahoma" pitchFamily="34" charset="0"/>
                <a:ea typeface="Tahoma" pitchFamily="34" charset="0"/>
                <a:cs typeface="Tahoma" pitchFamily="34" charset="0"/>
              </a:rPr>
              <a:t>Remittances </a:t>
            </a:r>
            <a:r>
              <a:rPr lang="en-IN" sz="1560" dirty="0" smtClean="0">
                <a:latin typeface="Tahoma" pitchFamily="34" charset="0"/>
                <a:ea typeface="Tahoma" pitchFamily="34" charset="0"/>
                <a:cs typeface="Tahoma" pitchFamily="34" charset="0"/>
              </a:rPr>
              <a:t>against imports should be completed not later than six months from the date of shipment, except in cases where amounts are withheld towards guarantee of performance, etc.</a:t>
            </a:r>
            <a:endParaRPr lang="en-US" sz="1560" dirty="0" smtClean="0">
              <a:latin typeface="Tahoma" pitchFamily="34" charset="0"/>
              <a:ea typeface="Tahoma" pitchFamily="34" charset="0"/>
              <a:cs typeface="Tahoma" pitchFamily="34" charset="0"/>
            </a:endParaRPr>
          </a:p>
          <a:p>
            <a:r>
              <a:rPr lang="en-IN" sz="1560" dirty="0" smtClean="0">
                <a:latin typeface="Tahoma" pitchFamily="34" charset="0"/>
                <a:ea typeface="Tahoma" pitchFamily="34" charset="0"/>
                <a:cs typeface="Tahoma" pitchFamily="34" charset="0"/>
              </a:rPr>
              <a:t>Settlement of import dues delayed due to disputes, financial difficulties, etc. may be permitted. However, interest if any, on such delayed payments, </a:t>
            </a:r>
            <a:r>
              <a:rPr lang="en-IN" sz="1560" dirty="0" err="1" smtClean="0">
                <a:latin typeface="Tahoma" pitchFamily="34" charset="0"/>
                <a:ea typeface="Tahoma" pitchFamily="34" charset="0"/>
                <a:cs typeface="Tahoma" pitchFamily="34" charset="0"/>
              </a:rPr>
              <a:t>usance</a:t>
            </a:r>
            <a:r>
              <a:rPr lang="en-IN" sz="1560" dirty="0" smtClean="0">
                <a:latin typeface="Tahoma" pitchFamily="34" charset="0"/>
                <a:ea typeface="Tahoma" pitchFamily="34" charset="0"/>
                <a:cs typeface="Tahoma" pitchFamily="34" charset="0"/>
              </a:rPr>
              <a:t> bills or overdue interest is payable only for a period of up to three years from the date of shipment and may be permitted in terms of RBI directions.</a:t>
            </a:r>
            <a:endParaRPr lang="en-US" sz="1560" dirty="0" smtClean="0">
              <a:latin typeface="Tahoma" pitchFamily="34" charset="0"/>
              <a:ea typeface="Tahoma" pitchFamily="34" charset="0"/>
              <a:cs typeface="Tahoma" pitchFamily="34" charset="0"/>
            </a:endParaRPr>
          </a:p>
          <a:p>
            <a:r>
              <a:rPr lang="en-IN" sz="1560" dirty="0" smtClean="0">
                <a:latin typeface="Tahoma" pitchFamily="34" charset="0"/>
                <a:ea typeface="Tahoma" pitchFamily="34" charset="0"/>
                <a:cs typeface="Tahoma" pitchFamily="34" charset="0"/>
              </a:rPr>
              <a:t>Deferred payment arrangements (including suppliers' and buyers' credit) </a:t>
            </a:r>
            <a:r>
              <a:rPr lang="en-IN" sz="1560" dirty="0" err="1" smtClean="0">
                <a:latin typeface="Tahoma" pitchFamily="34" charset="0"/>
                <a:ea typeface="Tahoma" pitchFamily="34" charset="0"/>
                <a:cs typeface="Tahoma" pitchFamily="34" charset="0"/>
              </a:rPr>
              <a:t>upto</a:t>
            </a:r>
            <a:r>
              <a:rPr lang="en-IN" sz="1560" dirty="0" smtClean="0">
                <a:latin typeface="Tahoma" pitchFamily="34" charset="0"/>
                <a:ea typeface="Tahoma" pitchFamily="34" charset="0"/>
                <a:cs typeface="Tahoma" pitchFamily="34" charset="0"/>
              </a:rPr>
              <a:t> five years, are treated as trade credits for which the procedural guidelines as laid down in the Master Circular for External Commercial Borrowings and Trade Credits should be followed.</a:t>
            </a:r>
            <a:endParaRPr lang="en-US" sz="1560" dirty="0" smtClean="0">
              <a:latin typeface="Tahoma" pitchFamily="34" charset="0"/>
              <a:ea typeface="Tahoma" pitchFamily="34" charset="0"/>
              <a:cs typeface="Tahoma" pitchFamily="34" charset="0"/>
            </a:endParaRPr>
          </a:p>
          <a:p>
            <a:endParaRPr lang="en-US" sz="159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27</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2"/>
            <a:ext cx="8229600" cy="698960"/>
          </a:xfrm>
        </p:spPr>
        <p:txBody>
          <a:bodyPr rtlCol="0" anchor="t">
            <a:noAutofit/>
          </a:bodyPr>
          <a:lstStyle/>
          <a:p>
            <a:pPr algn="ctr"/>
            <a:r>
              <a:rPr lang="en-US" sz="2400" dirty="0" smtClean="0">
                <a:latin typeface="Tahoma" pitchFamily="34" charset="0"/>
                <a:ea typeface="Tahoma" pitchFamily="34" charset="0"/>
                <a:cs typeface="Tahoma" pitchFamily="34" charset="0"/>
              </a:rPr>
              <a:t>IMPORT </a:t>
            </a:r>
            <a:r>
              <a:rPr lang="en-US" sz="2400" dirty="0" smtClean="0">
                <a:latin typeface="Tahoma" pitchFamily="34" charset="0"/>
                <a:ea typeface="Tahoma" pitchFamily="34" charset="0"/>
                <a:cs typeface="Tahoma" pitchFamily="34" charset="0"/>
              </a:rPr>
              <a:t>OF GOODS AND SERVICES</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530" dirty="0" smtClean="0">
                <a:latin typeface="Tahoma" pitchFamily="34" charset="0"/>
                <a:ea typeface="Tahoma" pitchFamily="34" charset="0"/>
                <a:cs typeface="Tahoma" pitchFamily="34" charset="0"/>
              </a:rPr>
              <a:t>Payments </a:t>
            </a:r>
            <a:r>
              <a:rPr lang="en-IN" sz="1530" dirty="0" smtClean="0">
                <a:latin typeface="Tahoma" pitchFamily="34" charset="0"/>
                <a:ea typeface="Tahoma" pitchFamily="34" charset="0"/>
                <a:cs typeface="Tahoma" pitchFamily="34" charset="0"/>
              </a:rPr>
              <a:t>can be made to a third party for import of goods, subject </a:t>
            </a:r>
            <a:r>
              <a:rPr lang="en-IN" sz="1530" dirty="0" smtClean="0">
                <a:latin typeface="Tahoma" pitchFamily="34" charset="0"/>
                <a:ea typeface="Tahoma" pitchFamily="34" charset="0"/>
                <a:cs typeface="Tahoma" pitchFamily="34" charset="0"/>
              </a:rPr>
              <a:t>to firm </a:t>
            </a:r>
            <a:r>
              <a:rPr lang="en-IN" sz="1530" dirty="0" smtClean="0">
                <a:latin typeface="Tahoma" pitchFamily="34" charset="0"/>
                <a:ea typeface="Tahoma" pitchFamily="34" charset="0"/>
                <a:cs typeface="Tahoma" pitchFamily="34" charset="0"/>
              </a:rPr>
              <a:t>irrevocable purchase order/tripartite agreement should be in place, except where documentary evidence for circumstances leading to third party payments/name of the third party is mentioned in the irrevocable </a:t>
            </a:r>
            <a:r>
              <a:rPr lang="en-IN" sz="1530" dirty="0" smtClean="0">
                <a:latin typeface="Tahoma" pitchFamily="34" charset="0"/>
                <a:ea typeface="Tahoma" pitchFamily="34" charset="0"/>
                <a:cs typeface="Tahoma" pitchFamily="34" charset="0"/>
              </a:rPr>
              <a:t>order/invoice.</a:t>
            </a:r>
            <a:r>
              <a:rPr lang="en-US" sz="1530" dirty="0" smtClean="0">
                <a:latin typeface="Tahoma" pitchFamily="34" charset="0"/>
                <a:ea typeface="Tahoma" pitchFamily="34" charset="0"/>
                <a:cs typeface="Tahoma" pitchFamily="34" charset="0"/>
              </a:rPr>
              <a:t> </a:t>
            </a:r>
            <a:r>
              <a:rPr lang="en-IN" sz="1530" dirty="0" smtClean="0">
                <a:latin typeface="Tahoma" pitchFamily="34" charset="0"/>
                <a:ea typeface="Tahoma" pitchFamily="34" charset="0"/>
                <a:cs typeface="Tahoma" pitchFamily="34" charset="0"/>
              </a:rPr>
              <a:t>AD </a:t>
            </a:r>
            <a:r>
              <a:rPr lang="en-IN" sz="1530" dirty="0" smtClean="0">
                <a:latin typeface="Tahoma" pitchFamily="34" charset="0"/>
                <a:ea typeface="Tahoma" pitchFamily="34" charset="0"/>
                <a:cs typeface="Tahoma" pitchFamily="34" charset="0"/>
              </a:rPr>
              <a:t>bank should be satisfied with the </a:t>
            </a:r>
            <a:r>
              <a:rPr lang="en-IN" sz="1530" i="1" dirty="0" smtClean="0">
                <a:latin typeface="Tahoma" pitchFamily="34" charset="0"/>
                <a:ea typeface="Tahoma" pitchFamily="34" charset="0"/>
                <a:cs typeface="Tahoma" pitchFamily="34" charset="0"/>
              </a:rPr>
              <a:t>bona fides</a:t>
            </a:r>
            <a:r>
              <a:rPr lang="en-IN" sz="1530" dirty="0" smtClean="0">
                <a:latin typeface="Tahoma" pitchFamily="34" charset="0"/>
                <a:ea typeface="Tahoma" pitchFamily="34" charset="0"/>
                <a:cs typeface="Tahoma" pitchFamily="34" charset="0"/>
              </a:rPr>
              <a:t> of the transactions. The Invoice should contain a narration that the related payment has to be made to the (named) third </a:t>
            </a:r>
            <a:r>
              <a:rPr lang="en-IN" sz="1530" dirty="0" smtClean="0">
                <a:latin typeface="Tahoma" pitchFamily="34" charset="0"/>
                <a:ea typeface="Tahoma" pitchFamily="34" charset="0"/>
                <a:cs typeface="Tahoma" pitchFamily="34" charset="0"/>
              </a:rPr>
              <a:t>party.</a:t>
            </a:r>
            <a:r>
              <a:rPr lang="en-US" sz="1530" dirty="0" smtClean="0">
                <a:latin typeface="Tahoma" pitchFamily="34" charset="0"/>
                <a:ea typeface="Tahoma" pitchFamily="34" charset="0"/>
                <a:cs typeface="Tahoma" pitchFamily="34" charset="0"/>
              </a:rPr>
              <a:t> </a:t>
            </a:r>
            <a:r>
              <a:rPr lang="en-IN" sz="1530" dirty="0" smtClean="0">
                <a:latin typeface="Tahoma" pitchFamily="34" charset="0"/>
                <a:ea typeface="Tahoma" pitchFamily="34" charset="0"/>
                <a:cs typeface="Tahoma" pitchFamily="34" charset="0"/>
              </a:rPr>
              <a:t>Bill </a:t>
            </a:r>
            <a:r>
              <a:rPr lang="en-IN" sz="1530" dirty="0" smtClean="0">
                <a:latin typeface="Tahoma" pitchFamily="34" charset="0"/>
                <a:ea typeface="Tahoma" pitchFamily="34" charset="0"/>
                <a:cs typeface="Tahoma" pitchFamily="34" charset="0"/>
              </a:rPr>
              <a:t>of Entry should mention the name of the shipper as also the narration that the related payment has to be made to the (named) third party</a:t>
            </a:r>
            <a:r>
              <a:rPr lang="en-IN" sz="1530" dirty="0" smtClean="0">
                <a:latin typeface="Tahoma" pitchFamily="34" charset="0"/>
                <a:ea typeface="Tahoma" pitchFamily="34" charset="0"/>
                <a:cs typeface="Tahoma" pitchFamily="34" charset="0"/>
              </a:rPr>
              <a:t>.</a:t>
            </a:r>
          </a:p>
          <a:p>
            <a:r>
              <a:rPr lang="en-US" sz="1530" dirty="0" smtClean="0">
                <a:latin typeface="Tahoma" pitchFamily="34" charset="0"/>
                <a:ea typeface="Tahoma" pitchFamily="34" charset="0"/>
                <a:cs typeface="Tahoma" pitchFamily="34" charset="0"/>
              </a:rPr>
              <a:t>AD Category – I bank may allow advance </a:t>
            </a:r>
            <a:r>
              <a:rPr lang="en-US" sz="1530" dirty="0" smtClean="0">
                <a:latin typeface="Tahoma" pitchFamily="34" charset="0"/>
                <a:ea typeface="Tahoma" pitchFamily="34" charset="0"/>
                <a:cs typeface="Tahoma" pitchFamily="34" charset="0"/>
              </a:rPr>
              <a:t>remittance if </a:t>
            </a:r>
            <a:r>
              <a:rPr lang="en-US" sz="1530" dirty="0" smtClean="0">
                <a:latin typeface="Tahoma" pitchFamily="34" charset="0"/>
                <a:ea typeface="Tahoma" pitchFamily="34" charset="0"/>
                <a:cs typeface="Tahoma" pitchFamily="34" charset="0"/>
              </a:rPr>
              <a:t>the amount of advance remittance exceeds USD 200,000 or its equivalent, an unconditional, irrevocable standby Letter of Credit or a guarantee from an international bank of repute situated outside India or a guarantee of an AD Category – I bank in India, if such a guarantee is issued against the counter-guarantee of an international bank of repute situated outside India, is obtained</a:t>
            </a:r>
            <a:r>
              <a:rPr lang="en-US" sz="1530" dirty="0" smtClean="0">
                <a:latin typeface="Tahoma" pitchFamily="34" charset="0"/>
                <a:ea typeface="Tahoma" pitchFamily="34" charset="0"/>
                <a:cs typeface="Tahoma" pitchFamily="34" charset="0"/>
              </a:rPr>
              <a:t>. If the importer is </a:t>
            </a:r>
            <a:r>
              <a:rPr lang="en-US" sz="1530" dirty="0" smtClean="0">
                <a:latin typeface="Tahoma" pitchFamily="34" charset="0"/>
                <a:ea typeface="Tahoma" pitchFamily="34" charset="0"/>
                <a:cs typeface="Tahoma" pitchFamily="34" charset="0"/>
              </a:rPr>
              <a:t>unable to obtain bank guarantee </a:t>
            </a:r>
            <a:r>
              <a:rPr lang="en-US" sz="1530" dirty="0" smtClean="0">
                <a:latin typeface="Tahoma" pitchFamily="34" charset="0"/>
                <a:ea typeface="Tahoma" pitchFamily="34" charset="0"/>
                <a:cs typeface="Tahoma" pitchFamily="34" charset="0"/>
              </a:rPr>
              <a:t>and </a:t>
            </a:r>
            <a:r>
              <a:rPr lang="en-US" sz="1530" dirty="0" smtClean="0">
                <a:latin typeface="Tahoma" pitchFamily="34" charset="0"/>
                <a:ea typeface="Tahoma" pitchFamily="34" charset="0"/>
                <a:cs typeface="Tahoma" pitchFamily="34" charset="0"/>
              </a:rPr>
              <a:t>the AD Category – I bank is satisfied about the track record and </a:t>
            </a:r>
            <a:r>
              <a:rPr lang="en-US" sz="1530" dirty="0" err="1" smtClean="0">
                <a:latin typeface="Tahoma" pitchFamily="34" charset="0"/>
                <a:ea typeface="Tahoma" pitchFamily="34" charset="0"/>
                <a:cs typeface="Tahoma" pitchFamily="34" charset="0"/>
              </a:rPr>
              <a:t>bonafides</a:t>
            </a:r>
            <a:r>
              <a:rPr lang="en-US" sz="1530" dirty="0" smtClean="0">
                <a:latin typeface="Tahoma" pitchFamily="34" charset="0"/>
                <a:ea typeface="Tahoma" pitchFamily="34" charset="0"/>
                <a:cs typeface="Tahoma" pitchFamily="34" charset="0"/>
              </a:rPr>
              <a:t> of the importer, the requirement of the bank guarantee / standby Letter of Credit may not be insisted upon for advance remittances up to USD 5,000,000 (US Dollar five million). AD Category – I banks may frame their own internal guidelines to deal with such cases as per a suitable policy framed by the bank's Board of Directors.</a:t>
            </a:r>
          </a:p>
          <a:p>
            <a:endParaRPr lang="en-US" sz="1600" dirty="0" smtClean="0">
              <a:latin typeface="Tahoma" pitchFamily="34" charset="0"/>
              <a:ea typeface="Tahoma" pitchFamily="34" charset="0"/>
              <a:cs typeface="Tahoma" pitchFamily="34" charset="0"/>
            </a:endParaRPr>
          </a:p>
          <a:p>
            <a:endParaRPr lang="en-US" sz="159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28</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00233" y="460067"/>
            <a:ext cx="5786478" cy="378469"/>
          </a:xfrm>
          <a:prstGeom prst="rect">
            <a:avLst/>
          </a:prstGeom>
        </p:spPr>
        <p:txBody>
          <a:bodyPr vert="horz" wrap="square" lIns="0" tIns="9049" rIns="0" bIns="0" rtlCol="0">
            <a:spAutoFit/>
          </a:bodyPr>
          <a:lstStyle/>
          <a:p>
            <a:pPr marL="9525" algn="ctr">
              <a:spcBef>
                <a:spcPts val="71"/>
              </a:spcBef>
            </a:pPr>
            <a:r>
              <a:rPr lang="en-US" sz="2400" spc="-4" dirty="0" smtClean="0">
                <a:latin typeface="Tahoma" pitchFamily="34" charset="0"/>
                <a:ea typeface="Tahoma" pitchFamily="34" charset="0"/>
                <a:cs typeface="Tahoma" pitchFamily="34" charset="0"/>
              </a:rPr>
              <a:t>ENTRY</a:t>
            </a:r>
            <a:r>
              <a:rPr lang="en-US" sz="2400" spc="-53" dirty="0" smtClean="0">
                <a:latin typeface="Tahoma" pitchFamily="34" charset="0"/>
                <a:ea typeface="Tahoma" pitchFamily="34" charset="0"/>
                <a:cs typeface="Tahoma" pitchFamily="34" charset="0"/>
              </a:rPr>
              <a:t> </a:t>
            </a:r>
            <a:r>
              <a:rPr lang="en-US" sz="2400" spc="-4" dirty="0" smtClean="0">
                <a:latin typeface="Tahoma" pitchFamily="34" charset="0"/>
                <a:ea typeface="Tahoma" pitchFamily="34" charset="0"/>
                <a:cs typeface="Tahoma" pitchFamily="34" charset="0"/>
              </a:rPr>
              <a:t>ROUTE - </a:t>
            </a:r>
            <a:r>
              <a:rPr lang="en-US" sz="2400" dirty="0" smtClean="0">
                <a:latin typeface="Tahoma" pitchFamily="34" charset="0"/>
                <a:ea typeface="Tahoma" pitchFamily="34" charset="0"/>
                <a:cs typeface="Tahoma" pitchFamily="34" charset="0"/>
              </a:rPr>
              <a:t>BO/LO/PO</a:t>
            </a:r>
            <a:endParaRPr sz="2400"/>
          </a:p>
        </p:txBody>
      </p:sp>
      <p:sp>
        <p:nvSpPr>
          <p:cNvPr id="3" name="object 3"/>
          <p:cNvSpPr txBox="1"/>
          <p:nvPr/>
        </p:nvSpPr>
        <p:spPr>
          <a:xfrm>
            <a:off x="0" y="1142990"/>
            <a:ext cx="9144000" cy="4118756"/>
          </a:xfrm>
          <a:prstGeom prst="rect">
            <a:avLst/>
          </a:prstGeom>
        </p:spPr>
        <p:txBody>
          <a:bodyPr vert="horz" wrap="square" lIns="0" tIns="42863" rIns="0" bIns="0" rtlCol="0">
            <a:spAutoFit/>
          </a:bodyPr>
          <a:lstStyle/>
          <a:p>
            <a:pPr marL="365760" lvl="1" indent="-150971">
              <a:buFont typeface="Arial"/>
              <a:buChar char=""/>
              <a:tabLst>
                <a:tab pos="366236" algn="l"/>
              </a:tabLst>
            </a:pPr>
            <a:r>
              <a:rPr sz="1600" smtClean="0">
                <a:latin typeface="Tahoma" pitchFamily="34" charset="0"/>
                <a:ea typeface="Tahoma" pitchFamily="34" charset="0"/>
                <a:cs typeface="Tahoma" pitchFamily="34" charset="0"/>
              </a:rPr>
              <a:t>Branch</a:t>
            </a:r>
            <a:r>
              <a:rPr sz="1600" spc="-19" smtClean="0">
                <a:latin typeface="Tahoma" pitchFamily="34" charset="0"/>
                <a:ea typeface="Tahoma" pitchFamily="34" charset="0"/>
                <a:cs typeface="Tahoma" pitchFamily="34" charset="0"/>
              </a:rPr>
              <a:t> </a:t>
            </a:r>
            <a:r>
              <a:rPr sz="1600" spc="-4" dirty="0">
                <a:latin typeface="Tahoma" pitchFamily="34" charset="0"/>
                <a:ea typeface="Tahoma" pitchFamily="34" charset="0"/>
                <a:cs typeface="Tahoma" pitchFamily="34" charset="0"/>
              </a:rPr>
              <a:t>office</a:t>
            </a:r>
            <a:endParaRPr sz="1600">
              <a:latin typeface="Tahoma" pitchFamily="34" charset="0"/>
              <a:ea typeface="Tahoma" pitchFamily="34" charset="0"/>
              <a:cs typeface="Tahoma" pitchFamily="34" charset="0"/>
            </a:endParaRPr>
          </a:p>
          <a:p>
            <a:pPr marL="386715">
              <a:spcBef>
                <a:spcPts val="53"/>
              </a:spcBef>
              <a:buFont typeface="Wingdings" pitchFamily="2" charset="2"/>
              <a:buChar char="ü"/>
            </a:pPr>
            <a:r>
              <a:rPr sz="1600" spc="-4" smtClean="0">
                <a:latin typeface="Tahoma" pitchFamily="34" charset="0"/>
                <a:ea typeface="Tahoma" pitchFamily="34" charset="0"/>
                <a:cs typeface="Tahoma" pitchFamily="34" charset="0"/>
              </a:rPr>
              <a:t> </a:t>
            </a:r>
            <a:r>
              <a:rPr sz="1600" spc="-4" dirty="0">
                <a:latin typeface="Tahoma" pitchFamily="34" charset="0"/>
                <a:ea typeface="Tahoma" pitchFamily="34" charset="0"/>
                <a:cs typeface="Tahoma" pitchFamily="34" charset="0"/>
              </a:rPr>
              <a:t>any establishment described as such by the company</a:t>
            </a:r>
            <a:r>
              <a:rPr sz="1600" spc="-4">
                <a:latin typeface="Tahoma" pitchFamily="34" charset="0"/>
                <a:ea typeface="Tahoma" pitchFamily="34" charset="0"/>
                <a:cs typeface="Tahoma" pitchFamily="34" charset="0"/>
              </a:rPr>
              <a:t>. </a:t>
            </a:r>
            <a:endParaRPr sz="1600">
              <a:latin typeface="Tahoma" pitchFamily="34" charset="0"/>
              <a:ea typeface="Tahoma" pitchFamily="34" charset="0"/>
              <a:cs typeface="Tahoma" pitchFamily="34" charset="0"/>
            </a:endParaRPr>
          </a:p>
          <a:p>
            <a:pPr marL="365760" lvl="1" indent="-150971">
              <a:spcBef>
                <a:spcPts val="19"/>
              </a:spcBef>
              <a:buFont typeface="Arial"/>
              <a:buChar char=""/>
              <a:tabLst>
                <a:tab pos="366236" algn="l"/>
              </a:tabLst>
            </a:pPr>
            <a:r>
              <a:rPr sz="1600" dirty="0">
                <a:latin typeface="Tahoma" pitchFamily="34" charset="0"/>
                <a:ea typeface="Tahoma" pitchFamily="34" charset="0"/>
                <a:cs typeface="Tahoma" pitchFamily="34" charset="0"/>
              </a:rPr>
              <a:t>Liaison</a:t>
            </a:r>
            <a:r>
              <a:rPr sz="1600" spc="-8" dirty="0">
                <a:latin typeface="Tahoma" pitchFamily="34" charset="0"/>
                <a:ea typeface="Tahoma" pitchFamily="34" charset="0"/>
                <a:cs typeface="Tahoma" pitchFamily="34" charset="0"/>
              </a:rPr>
              <a:t> </a:t>
            </a:r>
            <a:r>
              <a:rPr sz="1600" spc="-4" dirty="0">
                <a:latin typeface="Tahoma" pitchFamily="34" charset="0"/>
                <a:ea typeface="Tahoma" pitchFamily="34" charset="0"/>
                <a:cs typeface="Tahoma" pitchFamily="34" charset="0"/>
              </a:rPr>
              <a:t>office</a:t>
            </a:r>
            <a:endParaRPr sz="1600">
              <a:latin typeface="Tahoma" pitchFamily="34" charset="0"/>
              <a:ea typeface="Tahoma" pitchFamily="34" charset="0"/>
              <a:cs typeface="Tahoma" pitchFamily="34" charset="0"/>
            </a:endParaRPr>
          </a:p>
          <a:p>
            <a:pPr marL="522923" marR="3810" indent="-136684">
              <a:lnSpc>
                <a:spcPts val="1620"/>
              </a:lnSpc>
              <a:spcBef>
                <a:spcPts val="255"/>
              </a:spcBef>
              <a:buFont typeface="Wingdings" pitchFamily="2" charset="2"/>
              <a:buChar char="ü"/>
            </a:pPr>
            <a:r>
              <a:rPr lang="en-IN" sz="1600" spc="-4" dirty="0" smtClean="0">
                <a:latin typeface="Tahoma" pitchFamily="34" charset="0"/>
                <a:ea typeface="Tahoma" pitchFamily="34" charset="0"/>
                <a:cs typeface="Tahoma" pitchFamily="34" charset="0"/>
              </a:rPr>
              <a:t> </a:t>
            </a:r>
            <a:r>
              <a:rPr sz="1600" spc="-4" smtClean="0">
                <a:latin typeface="Tahoma" pitchFamily="34" charset="0"/>
                <a:ea typeface="Tahoma" pitchFamily="34" charset="0"/>
                <a:cs typeface="Tahoma" pitchFamily="34" charset="0"/>
              </a:rPr>
              <a:t>place </a:t>
            </a:r>
            <a:r>
              <a:rPr sz="1600" spc="-4" dirty="0">
                <a:latin typeface="Tahoma" pitchFamily="34" charset="0"/>
                <a:ea typeface="Tahoma" pitchFamily="34" charset="0"/>
                <a:cs typeface="Tahoma" pitchFamily="34" charset="0"/>
              </a:rPr>
              <a:t>of business </a:t>
            </a:r>
            <a:r>
              <a:rPr sz="1600" dirty="0">
                <a:latin typeface="Tahoma" pitchFamily="34" charset="0"/>
                <a:ea typeface="Tahoma" pitchFamily="34" charset="0"/>
                <a:cs typeface="Tahoma" pitchFamily="34" charset="0"/>
              </a:rPr>
              <a:t>to </a:t>
            </a:r>
            <a:r>
              <a:rPr sz="1600" spc="-4" dirty="0">
                <a:latin typeface="Tahoma" pitchFamily="34" charset="0"/>
                <a:ea typeface="Tahoma" pitchFamily="34" charset="0"/>
                <a:cs typeface="Tahoma" pitchFamily="34" charset="0"/>
              </a:rPr>
              <a:t>act as </a:t>
            </a:r>
            <a:r>
              <a:rPr sz="1600" dirty="0">
                <a:latin typeface="Tahoma" pitchFamily="34" charset="0"/>
                <a:ea typeface="Tahoma" pitchFamily="34" charset="0"/>
                <a:cs typeface="Tahoma" pitchFamily="34" charset="0"/>
              </a:rPr>
              <a:t>channel </a:t>
            </a:r>
            <a:r>
              <a:rPr sz="1600" spc="-4" dirty="0">
                <a:latin typeface="Tahoma" pitchFamily="34" charset="0"/>
                <a:ea typeface="Tahoma" pitchFamily="34" charset="0"/>
                <a:cs typeface="Tahoma" pitchFamily="34" charset="0"/>
              </a:rPr>
              <a:t>of communication between Head Office </a:t>
            </a:r>
            <a:r>
              <a:rPr sz="1600" dirty="0">
                <a:latin typeface="Tahoma" pitchFamily="34" charset="0"/>
                <a:ea typeface="Tahoma" pitchFamily="34" charset="0"/>
                <a:cs typeface="Tahoma" pitchFamily="34" charset="0"/>
              </a:rPr>
              <a:t>and  </a:t>
            </a:r>
            <a:r>
              <a:rPr sz="1600" spc="-4">
                <a:latin typeface="Tahoma" pitchFamily="34" charset="0"/>
                <a:ea typeface="Tahoma" pitchFamily="34" charset="0"/>
                <a:cs typeface="Tahoma" pitchFamily="34" charset="0"/>
              </a:rPr>
              <a:t>Indian </a:t>
            </a:r>
            <a:r>
              <a:rPr sz="1600" spc="-4" smtClean="0">
                <a:latin typeface="Tahoma" pitchFamily="34" charset="0"/>
                <a:ea typeface="Tahoma" pitchFamily="34" charset="0"/>
                <a:cs typeface="Tahoma" pitchFamily="34" charset="0"/>
              </a:rPr>
              <a:t>entities</a:t>
            </a:r>
            <a:r>
              <a:rPr lang="en-IN" sz="1600" spc="-4" dirty="0" smtClean="0">
                <a:latin typeface="Tahoma" pitchFamily="34" charset="0"/>
                <a:ea typeface="Tahoma" pitchFamily="34" charset="0"/>
                <a:cs typeface="Tahoma" pitchFamily="34" charset="0"/>
              </a:rPr>
              <a:t>. </a:t>
            </a:r>
          </a:p>
          <a:p>
            <a:pPr marL="522923" marR="3810" indent="-136684">
              <a:lnSpc>
                <a:spcPts val="1620"/>
              </a:lnSpc>
              <a:spcBef>
                <a:spcPts val="255"/>
              </a:spcBef>
              <a:buFont typeface="Wingdings" pitchFamily="2" charset="2"/>
              <a:buChar char="ü"/>
            </a:pPr>
            <a:r>
              <a:rPr sz="1600" spc="-4" smtClean="0">
                <a:latin typeface="Tahoma" pitchFamily="34" charset="0"/>
                <a:ea typeface="Tahoma" pitchFamily="34" charset="0"/>
                <a:cs typeface="Tahoma" pitchFamily="34" charset="0"/>
              </a:rPr>
              <a:t>does </a:t>
            </a:r>
            <a:r>
              <a:rPr sz="1600" spc="-4" dirty="0">
                <a:latin typeface="Tahoma" pitchFamily="34" charset="0"/>
                <a:ea typeface="Tahoma" pitchFamily="34" charset="0"/>
                <a:cs typeface="Tahoma" pitchFamily="34" charset="0"/>
              </a:rPr>
              <a:t>not undertake any commercial/ trading/ industrial activity, directly or</a:t>
            </a:r>
            <a:r>
              <a:rPr sz="1600" spc="113" dirty="0">
                <a:latin typeface="Tahoma" pitchFamily="34" charset="0"/>
                <a:ea typeface="Tahoma" pitchFamily="34" charset="0"/>
                <a:cs typeface="Tahoma" pitchFamily="34" charset="0"/>
              </a:rPr>
              <a:t> </a:t>
            </a:r>
            <a:r>
              <a:rPr sz="1600" spc="-4">
                <a:latin typeface="Tahoma" pitchFamily="34" charset="0"/>
                <a:ea typeface="Tahoma" pitchFamily="34" charset="0"/>
                <a:cs typeface="Tahoma" pitchFamily="34" charset="0"/>
              </a:rPr>
              <a:t>indirectly</a:t>
            </a:r>
            <a:r>
              <a:rPr sz="1600" spc="-4" smtClean="0">
                <a:latin typeface="Tahoma" pitchFamily="34" charset="0"/>
                <a:ea typeface="Tahoma" pitchFamily="34" charset="0"/>
                <a:cs typeface="Tahoma" pitchFamily="34" charset="0"/>
              </a:rPr>
              <a:t>.</a:t>
            </a:r>
            <a:r>
              <a:rPr lang="en-IN" sz="1600" spc="-4" dirty="0" smtClean="0">
                <a:latin typeface="Tahoma" pitchFamily="34" charset="0"/>
                <a:ea typeface="Tahoma" pitchFamily="34" charset="0"/>
                <a:cs typeface="Tahoma" pitchFamily="34" charset="0"/>
              </a:rPr>
              <a:t> </a:t>
            </a:r>
          </a:p>
          <a:p>
            <a:pPr marL="522923" marR="3810" indent="-136684">
              <a:lnSpc>
                <a:spcPts val="1620"/>
              </a:lnSpc>
              <a:spcBef>
                <a:spcPts val="255"/>
              </a:spcBef>
              <a:buFont typeface="Wingdings" pitchFamily="2" charset="2"/>
              <a:buChar char="ü"/>
            </a:pPr>
            <a:r>
              <a:rPr lang="en-US" sz="1600" dirty="0" smtClean="0">
                <a:latin typeface="Tahoma" pitchFamily="34" charset="0"/>
                <a:ea typeface="Tahoma" pitchFamily="34" charset="0"/>
                <a:cs typeface="Tahoma" pitchFamily="34" charset="0"/>
              </a:rPr>
              <a:t>maintains itself out of inward remittances received from abroad through normal banking channel.</a:t>
            </a:r>
            <a:endParaRPr sz="160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r>
              <a:rPr sz="1600" spc="-4">
                <a:latin typeface="Tahoma" pitchFamily="34" charset="0"/>
                <a:ea typeface="Tahoma" pitchFamily="34" charset="0"/>
                <a:cs typeface="Tahoma" pitchFamily="34" charset="0"/>
              </a:rPr>
              <a:t>Project</a:t>
            </a:r>
            <a:r>
              <a:rPr sz="1600" spc="-15">
                <a:latin typeface="Tahoma" pitchFamily="34" charset="0"/>
                <a:ea typeface="Tahoma" pitchFamily="34" charset="0"/>
                <a:cs typeface="Tahoma" pitchFamily="34" charset="0"/>
              </a:rPr>
              <a:t> </a:t>
            </a:r>
            <a:r>
              <a:rPr sz="1600" spc="-4" smtClean="0">
                <a:latin typeface="Tahoma" pitchFamily="34" charset="0"/>
                <a:ea typeface="Tahoma" pitchFamily="34" charset="0"/>
                <a:cs typeface="Tahoma" pitchFamily="34" charset="0"/>
              </a:rPr>
              <a:t>office</a:t>
            </a:r>
            <a:r>
              <a:rPr lang="en-IN" sz="1600" spc="-4" dirty="0" smtClean="0">
                <a:latin typeface="Tahoma" pitchFamily="34" charset="0"/>
                <a:ea typeface="Tahoma" pitchFamily="34" charset="0"/>
                <a:cs typeface="Tahoma" pitchFamily="34" charset="0"/>
              </a:rPr>
              <a:t> / </a:t>
            </a:r>
            <a:r>
              <a:rPr lang="en-US" sz="1600" dirty="0" smtClean="0">
                <a:latin typeface="Tahoma" pitchFamily="34" charset="0"/>
                <a:ea typeface="Tahoma" pitchFamily="34" charset="0"/>
                <a:cs typeface="Tahoma" pitchFamily="34" charset="0"/>
              </a:rPr>
              <a:t>Site</a:t>
            </a:r>
            <a:r>
              <a:rPr lang="en-US" sz="1600" spc="-8" dirty="0" smtClean="0">
                <a:latin typeface="Tahoma" pitchFamily="34" charset="0"/>
                <a:ea typeface="Tahoma" pitchFamily="34" charset="0"/>
                <a:cs typeface="Tahoma" pitchFamily="34" charset="0"/>
              </a:rPr>
              <a:t> </a:t>
            </a:r>
            <a:r>
              <a:rPr lang="en-US" sz="1600" spc="-4" dirty="0" smtClean="0">
                <a:latin typeface="Tahoma" pitchFamily="34" charset="0"/>
                <a:ea typeface="Tahoma" pitchFamily="34" charset="0"/>
                <a:cs typeface="Tahoma" pitchFamily="34" charset="0"/>
              </a:rPr>
              <a:t>office</a:t>
            </a:r>
            <a:endParaRPr lang="en-US" sz="1600" dirty="0" smtClean="0">
              <a:latin typeface="Tahoma" pitchFamily="34" charset="0"/>
              <a:ea typeface="Tahoma" pitchFamily="34" charset="0"/>
              <a:cs typeface="Tahoma" pitchFamily="34" charset="0"/>
            </a:endParaRPr>
          </a:p>
          <a:p>
            <a:pPr marL="522923" marR="3810" indent="-136684">
              <a:lnSpc>
                <a:spcPts val="1620"/>
              </a:lnSpc>
              <a:spcBef>
                <a:spcPts val="255"/>
              </a:spcBef>
              <a:buFont typeface="Wingdings" pitchFamily="2" charset="2"/>
              <a:buChar char="ü"/>
            </a:pPr>
            <a:r>
              <a:rPr sz="1600" spc="-4" smtClean="0">
                <a:latin typeface="Tahoma" pitchFamily="34" charset="0"/>
                <a:ea typeface="Tahoma" pitchFamily="34" charset="0"/>
                <a:cs typeface="Tahoma" pitchFamily="34" charset="0"/>
              </a:rPr>
              <a:t>place </a:t>
            </a:r>
            <a:r>
              <a:rPr sz="1600" spc="-4" dirty="0">
                <a:latin typeface="Tahoma" pitchFamily="34" charset="0"/>
                <a:ea typeface="Tahoma" pitchFamily="34" charset="0"/>
                <a:cs typeface="Tahoma" pitchFamily="34" charset="0"/>
              </a:rPr>
              <a:t>of business </a:t>
            </a:r>
            <a:r>
              <a:rPr sz="1600" dirty="0">
                <a:latin typeface="Tahoma" pitchFamily="34" charset="0"/>
                <a:ea typeface="Tahoma" pitchFamily="34" charset="0"/>
                <a:cs typeface="Tahoma" pitchFamily="34" charset="0"/>
              </a:rPr>
              <a:t>in </a:t>
            </a:r>
            <a:r>
              <a:rPr sz="1600" spc="-4" dirty="0">
                <a:latin typeface="Tahoma" pitchFamily="34" charset="0"/>
                <a:ea typeface="Tahoma" pitchFamily="34" charset="0"/>
                <a:cs typeface="Tahoma" pitchFamily="34" charset="0"/>
              </a:rPr>
              <a:t>India to represent interests of a foreign company executing a  project </a:t>
            </a:r>
            <a:r>
              <a:rPr sz="1600" spc="-4">
                <a:latin typeface="Tahoma" pitchFamily="34" charset="0"/>
                <a:ea typeface="Tahoma" pitchFamily="34" charset="0"/>
                <a:cs typeface="Tahoma" pitchFamily="34" charset="0"/>
              </a:rPr>
              <a:t>in</a:t>
            </a:r>
            <a:r>
              <a:rPr sz="1600" spc="19">
                <a:latin typeface="Tahoma" pitchFamily="34" charset="0"/>
                <a:ea typeface="Tahoma" pitchFamily="34" charset="0"/>
                <a:cs typeface="Tahoma" pitchFamily="34" charset="0"/>
              </a:rPr>
              <a:t> </a:t>
            </a:r>
            <a:r>
              <a:rPr sz="1600" spc="-4" smtClean="0">
                <a:latin typeface="Tahoma" pitchFamily="34" charset="0"/>
                <a:ea typeface="Tahoma" pitchFamily="34" charset="0"/>
                <a:cs typeface="Tahoma" pitchFamily="34" charset="0"/>
              </a:rPr>
              <a:t>India</a:t>
            </a:r>
            <a:endParaRPr lang="en-IN" sz="1600" spc="-4" dirty="0" smtClean="0">
              <a:latin typeface="Tahoma" pitchFamily="34" charset="0"/>
              <a:ea typeface="Tahoma" pitchFamily="34" charset="0"/>
              <a:cs typeface="Tahoma" pitchFamily="34" charset="0"/>
            </a:endParaRPr>
          </a:p>
          <a:p>
            <a:pPr marL="522923" marR="3810" indent="-136684">
              <a:lnSpc>
                <a:spcPts val="1620"/>
              </a:lnSpc>
              <a:spcBef>
                <a:spcPts val="255"/>
              </a:spcBef>
              <a:buFont typeface="Wingdings" pitchFamily="2" charset="2"/>
              <a:buChar char="ü"/>
            </a:pPr>
            <a:r>
              <a:rPr lang="en-US" sz="1600" spc="-4" dirty="0" smtClean="0">
                <a:latin typeface="Tahoma" pitchFamily="34" charset="0"/>
                <a:ea typeface="Tahoma" pitchFamily="34" charset="0"/>
                <a:cs typeface="Tahoma" pitchFamily="34" charset="0"/>
              </a:rPr>
              <a:t>Site office is a sub-office of project office established at the site of</a:t>
            </a:r>
            <a:r>
              <a:rPr lang="en-US" sz="1600" spc="-90" dirty="0" smtClean="0">
                <a:latin typeface="Tahoma" pitchFamily="34" charset="0"/>
                <a:ea typeface="Tahoma" pitchFamily="34" charset="0"/>
                <a:cs typeface="Tahoma" pitchFamily="34" charset="0"/>
              </a:rPr>
              <a:t> </a:t>
            </a:r>
            <a:r>
              <a:rPr lang="en-US" sz="1600" spc="-4" dirty="0" smtClean="0">
                <a:latin typeface="Tahoma" pitchFamily="34" charset="0"/>
                <a:ea typeface="Tahoma" pitchFamily="34" charset="0"/>
                <a:cs typeface="Tahoma" pitchFamily="34" charset="0"/>
              </a:rPr>
              <a:t>project</a:t>
            </a:r>
          </a:p>
          <a:p>
            <a:pPr marL="522923" marR="3810" indent="-136684">
              <a:lnSpc>
                <a:spcPts val="1620"/>
              </a:lnSpc>
              <a:spcBef>
                <a:spcPts val="255"/>
              </a:spcBef>
              <a:buFont typeface="Wingdings" pitchFamily="2" charset="2"/>
              <a:buChar char="ü"/>
            </a:pPr>
            <a:r>
              <a:rPr lang="en-IN" sz="1600" dirty="0" smtClean="0">
                <a:latin typeface="Tahoma" pitchFamily="34" charset="0"/>
                <a:ea typeface="Tahoma" pitchFamily="34" charset="0"/>
                <a:cs typeface="Tahoma" pitchFamily="34" charset="0"/>
              </a:rPr>
              <a:t>both </a:t>
            </a:r>
            <a:r>
              <a:rPr sz="1600" spc="-4" smtClean="0">
                <a:latin typeface="Tahoma" pitchFamily="34" charset="0"/>
                <a:ea typeface="Tahoma" pitchFamily="34" charset="0"/>
                <a:cs typeface="Tahoma" pitchFamily="34" charset="0"/>
              </a:rPr>
              <a:t>excludes </a:t>
            </a:r>
            <a:r>
              <a:rPr sz="1600" dirty="0">
                <a:latin typeface="Tahoma" pitchFamily="34" charset="0"/>
                <a:ea typeface="Tahoma" pitchFamily="34" charset="0"/>
                <a:cs typeface="Tahoma" pitchFamily="34" charset="0"/>
              </a:rPr>
              <a:t>a </a:t>
            </a:r>
            <a:r>
              <a:rPr sz="1600" spc="-4" dirty="0">
                <a:latin typeface="Tahoma" pitchFamily="34" charset="0"/>
                <a:ea typeface="Tahoma" pitchFamily="34" charset="0"/>
                <a:cs typeface="Tahoma" pitchFamily="34" charset="0"/>
              </a:rPr>
              <a:t>liaison</a:t>
            </a:r>
            <a:r>
              <a:rPr sz="1600" spc="-41" dirty="0">
                <a:latin typeface="Tahoma" pitchFamily="34" charset="0"/>
                <a:ea typeface="Tahoma" pitchFamily="34" charset="0"/>
                <a:cs typeface="Tahoma" pitchFamily="34" charset="0"/>
              </a:rPr>
              <a:t> </a:t>
            </a:r>
            <a:r>
              <a:rPr sz="1600" spc="-4" dirty="0">
                <a:latin typeface="Tahoma" pitchFamily="34" charset="0"/>
                <a:ea typeface="Tahoma" pitchFamily="34" charset="0"/>
                <a:cs typeface="Tahoma" pitchFamily="34" charset="0"/>
              </a:rPr>
              <a:t>office.</a:t>
            </a:r>
            <a:endParaRPr sz="160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r>
              <a:rPr sz="1600" spc="-4" smtClean="0">
                <a:latin typeface="Tahoma" pitchFamily="34" charset="0"/>
                <a:ea typeface="Tahoma" pitchFamily="34" charset="0"/>
                <a:cs typeface="Tahoma" pitchFamily="34" charset="0"/>
              </a:rPr>
              <a:t>Prior </a:t>
            </a:r>
            <a:r>
              <a:rPr sz="1600" spc="-4" dirty="0">
                <a:latin typeface="Tahoma" pitchFamily="34" charset="0"/>
                <a:ea typeface="Tahoma" pitchFamily="34" charset="0"/>
                <a:cs typeface="Tahoma" pitchFamily="34" charset="0"/>
              </a:rPr>
              <a:t>approval </a:t>
            </a:r>
            <a:r>
              <a:rPr sz="1600" dirty="0">
                <a:latin typeface="Tahoma" pitchFamily="34" charset="0"/>
                <a:ea typeface="Tahoma" pitchFamily="34" charset="0"/>
                <a:cs typeface="Tahoma" pitchFamily="34" charset="0"/>
              </a:rPr>
              <a:t>of </a:t>
            </a:r>
            <a:r>
              <a:rPr sz="1600">
                <a:latin typeface="Tahoma" pitchFamily="34" charset="0"/>
                <a:ea typeface="Tahoma" pitchFamily="34" charset="0"/>
                <a:cs typeface="Tahoma" pitchFamily="34" charset="0"/>
              </a:rPr>
              <a:t>RBI </a:t>
            </a:r>
            <a:r>
              <a:rPr lang="en-IN" sz="1600" dirty="0" smtClean="0">
                <a:latin typeface="Tahoma" pitchFamily="34" charset="0"/>
                <a:ea typeface="Tahoma" pitchFamily="34" charset="0"/>
                <a:cs typeface="Tahoma" pitchFamily="34" charset="0"/>
              </a:rPr>
              <a:t>for all of the above </a:t>
            </a:r>
            <a:r>
              <a:rPr lang="en-IN" sz="1600" spc="-4" dirty="0" smtClean="0">
                <a:latin typeface="Tahoma" pitchFamily="34" charset="0"/>
                <a:ea typeface="Tahoma" pitchFamily="34" charset="0"/>
                <a:cs typeface="Tahoma" pitchFamily="34" charset="0"/>
              </a:rPr>
              <a:t>in most cases except</a:t>
            </a:r>
            <a:r>
              <a:rPr lang="en-US" sz="1600" dirty="0" smtClean="0">
                <a:latin typeface="Tahoma" pitchFamily="34" charset="0"/>
                <a:ea typeface="Tahoma" pitchFamily="34" charset="0"/>
                <a:cs typeface="Tahoma" pitchFamily="34" charset="0"/>
              </a:rPr>
              <a:t> Banking or Insurance company which has obtained approval or in SEZ</a:t>
            </a:r>
            <a:r>
              <a:rPr sz="1600" spc="-4" smtClean="0">
                <a:latin typeface="Tahoma" pitchFamily="34" charset="0"/>
                <a:ea typeface="Tahoma" pitchFamily="34" charset="0"/>
                <a:cs typeface="Tahoma" pitchFamily="34" charset="0"/>
              </a:rPr>
              <a:t>.</a:t>
            </a:r>
            <a:r>
              <a:rPr lang="en-IN" sz="1600" spc="-4" dirty="0" smtClean="0">
                <a:latin typeface="Tahoma" pitchFamily="34" charset="0"/>
                <a:ea typeface="Tahoma" pitchFamily="34" charset="0"/>
                <a:cs typeface="Tahoma" pitchFamily="34" charset="0"/>
              </a:rPr>
              <a:t> </a:t>
            </a:r>
          </a:p>
          <a:p>
            <a:pPr marL="365760" lvl="1" indent="-150971">
              <a:spcBef>
                <a:spcPts val="15"/>
              </a:spcBef>
              <a:buFont typeface="Arial"/>
              <a:buChar char=""/>
              <a:tabLst>
                <a:tab pos="366236" algn="l"/>
              </a:tabLst>
            </a:pPr>
            <a:r>
              <a:rPr lang="en-US" sz="1600" dirty="0" smtClean="0">
                <a:latin typeface="Tahoma" pitchFamily="34" charset="0"/>
                <a:ea typeface="Tahoma" pitchFamily="34" charset="0"/>
                <a:cs typeface="Tahoma" pitchFamily="34" charset="0"/>
              </a:rPr>
              <a:t>Foreign law firms cannot open Liaison Office or practice in India. </a:t>
            </a:r>
            <a:endParaRPr lang="en-IN" sz="1600" spc="-4" dirty="0" smtClean="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endParaRPr sz="170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3109" y="460067"/>
            <a:ext cx="5000660" cy="378469"/>
          </a:xfrm>
          <a:prstGeom prst="rect">
            <a:avLst/>
          </a:prstGeom>
        </p:spPr>
        <p:txBody>
          <a:bodyPr vert="horz" wrap="square" lIns="0" tIns="9049" rIns="0" bIns="0" rtlCol="0">
            <a:spAutoFit/>
          </a:bodyPr>
          <a:lstStyle/>
          <a:p>
            <a:pPr marL="9525" algn="ctr">
              <a:spcBef>
                <a:spcPts val="71"/>
              </a:spcBef>
            </a:pPr>
            <a:r>
              <a:rPr lang="en-US" sz="2400" spc="-4" dirty="0" smtClean="0">
                <a:latin typeface="Tahoma" pitchFamily="34" charset="0"/>
                <a:ea typeface="Tahoma" pitchFamily="34" charset="0"/>
                <a:cs typeface="Tahoma" pitchFamily="34" charset="0"/>
              </a:rPr>
              <a:t>ENTRY</a:t>
            </a:r>
            <a:r>
              <a:rPr lang="en-US" sz="2400" spc="-53" dirty="0" smtClean="0">
                <a:latin typeface="Tahoma" pitchFamily="34" charset="0"/>
                <a:ea typeface="Tahoma" pitchFamily="34" charset="0"/>
                <a:cs typeface="Tahoma" pitchFamily="34" charset="0"/>
              </a:rPr>
              <a:t> </a:t>
            </a:r>
            <a:r>
              <a:rPr lang="en-US" sz="2400" spc="-4" dirty="0" smtClean="0">
                <a:latin typeface="Tahoma" pitchFamily="34" charset="0"/>
                <a:ea typeface="Tahoma" pitchFamily="34" charset="0"/>
                <a:cs typeface="Tahoma" pitchFamily="34" charset="0"/>
              </a:rPr>
              <a:t>ROUTE - </a:t>
            </a:r>
            <a:r>
              <a:rPr lang="en-US" sz="2400" dirty="0" smtClean="0">
                <a:latin typeface="Tahoma" pitchFamily="34" charset="0"/>
                <a:ea typeface="Tahoma" pitchFamily="34" charset="0"/>
                <a:cs typeface="Tahoma" pitchFamily="34" charset="0"/>
              </a:rPr>
              <a:t>BO/LO/PO</a:t>
            </a:r>
            <a:endParaRPr lang="en-US" sz="2400" dirty="0">
              <a:latin typeface="Tahoma" pitchFamily="34" charset="0"/>
              <a:ea typeface="Tahoma" pitchFamily="34" charset="0"/>
              <a:cs typeface="Tahoma" pitchFamily="34" charset="0"/>
            </a:endParaRPr>
          </a:p>
        </p:txBody>
      </p:sp>
      <p:sp>
        <p:nvSpPr>
          <p:cNvPr id="3" name="object 3"/>
          <p:cNvSpPr txBox="1"/>
          <p:nvPr/>
        </p:nvSpPr>
        <p:spPr>
          <a:xfrm>
            <a:off x="0" y="1142990"/>
            <a:ext cx="9144000" cy="5467843"/>
          </a:xfrm>
          <a:prstGeom prst="rect">
            <a:avLst/>
          </a:prstGeom>
        </p:spPr>
        <p:txBody>
          <a:bodyPr vert="horz" wrap="square" lIns="0" tIns="42863" rIns="0" bIns="0" rtlCol="0">
            <a:spAutoFit/>
          </a:bodyPr>
          <a:lstStyle/>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The application for establishing BO/LO/PO in India may be submitted by the non-resident entity in Form FNC to a designated AD Category-I bank along with the prescribed documents mentioned in the Form and the LOC, wherever applicable.</a:t>
            </a:r>
          </a:p>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A profit making track record during the immediately preceding five/three financial years in the home country and net worth of not less than USD 100,000/ 50,000 or its equivalent is mandatory for branch / liaison office or a Letter of Comfort in prescribed form from its parent/group company.</a:t>
            </a:r>
          </a:p>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There is a general permission to non-resident companies to establish POs in India, provided they have secured a contract from an Indian company to execute a project in India. </a:t>
            </a:r>
          </a:p>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The Annual Activity Certificate (AAC) as at the end of March 31 each year along with the audited financial statement needs to be submitted before 30</a:t>
            </a:r>
            <a:r>
              <a:rPr lang="en-US" sz="1530" baseline="30000" dirty="0" smtClean="0">
                <a:latin typeface="Tahoma" pitchFamily="34" charset="0"/>
                <a:ea typeface="Tahoma" pitchFamily="34" charset="0"/>
                <a:cs typeface="Tahoma" pitchFamily="34" charset="0"/>
              </a:rPr>
              <a:t>th</a:t>
            </a:r>
            <a:r>
              <a:rPr lang="en-US" sz="1530" dirty="0" smtClean="0">
                <a:latin typeface="Tahoma" pitchFamily="34" charset="0"/>
                <a:ea typeface="Tahoma" pitchFamily="34" charset="0"/>
                <a:cs typeface="Tahoma" pitchFamily="34" charset="0"/>
              </a:rPr>
              <a:t> September.</a:t>
            </a:r>
          </a:p>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BOs are permitted to remit outside India profit of the branch net of applicable Indian taxes, on production of the specified documents to the satisfaction of the AD Category-I bank through whom the remittance is effected.</a:t>
            </a:r>
          </a:p>
          <a:p>
            <a:pPr marL="365760" lvl="1" indent="-150971">
              <a:spcBef>
                <a:spcPts val="15"/>
              </a:spcBef>
              <a:buFont typeface="Arial"/>
              <a:buChar char=""/>
              <a:tabLst>
                <a:tab pos="366236" algn="l"/>
              </a:tabLst>
            </a:pPr>
            <a:r>
              <a:rPr lang="en-US" sz="1530" dirty="0" smtClean="0">
                <a:latin typeface="Tahoma" pitchFamily="34" charset="0"/>
                <a:ea typeface="Tahoma" pitchFamily="34" charset="0"/>
                <a:cs typeface="Tahoma" pitchFamily="34" charset="0"/>
              </a:rPr>
              <a:t>A foreign company establishing a place of business in India should submit within 30 days  to ROC Copy of balance sheet and P&amp;L account with English translation and list of places of business established by the foreign company in India. Audit of accounts of foreign company shall be conducted by practicing CA. </a:t>
            </a:r>
          </a:p>
          <a:p>
            <a:pPr marL="365760" lvl="1" indent="-150971">
              <a:spcBef>
                <a:spcPts val="15"/>
              </a:spcBef>
              <a:buFont typeface="Arial"/>
              <a:buChar char=""/>
              <a:tabLst>
                <a:tab pos="366236" algn="l"/>
              </a:tabLst>
            </a:pPr>
            <a:endParaRPr lang="en-IN" sz="1600" spc="-4" dirty="0" smtClean="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endParaRPr lang="en-IN" sz="1700" spc="-4" dirty="0" smtClean="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endParaRPr lang="en-IN" sz="1700" spc="-4" dirty="0" smtClean="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endParaRPr lang="en-IN" sz="1700" spc="-4" dirty="0" smtClean="0">
              <a:latin typeface="Tahoma" pitchFamily="34" charset="0"/>
              <a:ea typeface="Tahoma" pitchFamily="34" charset="0"/>
              <a:cs typeface="Tahoma" pitchFamily="34" charset="0"/>
            </a:endParaRPr>
          </a:p>
          <a:p>
            <a:pPr marL="365760" lvl="1" indent="-150971">
              <a:spcBef>
                <a:spcPts val="15"/>
              </a:spcBef>
              <a:buFont typeface="Arial"/>
              <a:buChar char=""/>
              <a:tabLst>
                <a:tab pos="366236" algn="l"/>
              </a:tabLst>
            </a:pPr>
            <a:endParaRPr sz="170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US" sz="2000" dirty="0" smtClean="0">
                <a:latin typeface="Tahoma" pitchFamily="34" charset="0"/>
                <a:ea typeface="Tahoma" pitchFamily="34" charset="0"/>
                <a:cs typeface="Tahoma" pitchFamily="34" charset="0"/>
              </a:rPr>
              <a:t>PERMITTED ACTIVITIES FOR A BRANCH OFFICE / LIAISON OFFICE  IN INDIA OF A PERSON RESIDENT OUTSIDE INDIA</a:t>
            </a: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b="1" dirty="0" smtClean="0">
                <a:latin typeface="Tahoma" pitchFamily="34" charset="0"/>
                <a:ea typeface="Tahoma" pitchFamily="34" charset="0"/>
                <a:cs typeface="Tahoma" pitchFamily="34" charset="0"/>
              </a:rPr>
              <a:t>Permitted activities for a branch office in India of a person resident outside India</a:t>
            </a:r>
            <a:endParaRPr lang="en-US" sz="1600" dirty="0" smtClean="0">
              <a:latin typeface="Tahoma" pitchFamily="34" charset="0"/>
              <a:ea typeface="Tahoma" pitchFamily="34" charset="0"/>
              <a:cs typeface="Tahoma" pitchFamily="34" charset="0"/>
            </a:endParaRPr>
          </a:p>
          <a:p>
            <a:pPr marL="625475" indent="-360363">
              <a:buFont typeface="Wingdings" pitchFamily="2" charset="2"/>
              <a:buChar char="v"/>
            </a:pP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Export/import of goods.</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Rendering professional or consultancy services.</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iii</a:t>
            </a:r>
            <a:r>
              <a:rPr lang="en-US" sz="1600" dirty="0" smtClean="0">
                <a:latin typeface="Tahoma" pitchFamily="34" charset="0"/>
                <a:ea typeface="Tahoma" pitchFamily="34" charset="0"/>
                <a:cs typeface="Tahoma" pitchFamily="34" charset="0"/>
              </a:rPr>
              <a:t>. Carrying out research work in which the parent company is engaged.</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iv</a:t>
            </a:r>
            <a:r>
              <a:rPr lang="en-US" sz="1600" dirty="0" smtClean="0">
                <a:latin typeface="Tahoma" pitchFamily="34" charset="0"/>
                <a:ea typeface="Tahoma" pitchFamily="34" charset="0"/>
                <a:cs typeface="Tahoma" pitchFamily="34" charset="0"/>
              </a:rPr>
              <a:t>. Promoting technical or financial collaborations between Indian companies and parent or overseas group company.</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v</a:t>
            </a:r>
            <a:r>
              <a:rPr lang="en-US" sz="1600" dirty="0" smtClean="0">
                <a:latin typeface="Tahoma" pitchFamily="34" charset="0"/>
                <a:ea typeface="Tahoma" pitchFamily="34" charset="0"/>
                <a:cs typeface="Tahoma" pitchFamily="34" charset="0"/>
              </a:rPr>
              <a:t>. Representing the parent company in India and acting as buying/selling agent in India.</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vi</a:t>
            </a:r>
            <a:r>
              <a:rPr lang="en-US" sz="1600" dirty="0" smtClean="0">
                <a:latin typeface="Tahoma" pitchFamily="34" charset="0"/>
                <a:ea typeface="Tahoma" pitchFamily="34" charset="0"/>
                <a:cs typeface="Tahoma" pitchFamily="34" charset="0"/>
              </a:rPr>
              <a:t>. Rendering services in Information Technology and development of software in India.</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vii</a:t>
            </a:r>
            <a:r>
              <a:rPr lang="en-US" sz="1600" dirty="0" smtClean="0">
                <a:latin typeface="Tahoma" pitchFamily="34" charset="0"/>
                <a:ea typeface="Tahoma" pitchFamily="34" charset="0"/>
                <a:cs typeface="Tahoma" pitchFamily="34" charset="0"/>
              </a:rPr>
              <a:t>. Rendering technical support to the products supplied by parent/group companies.</a:t>
            </a:r>
          </a:p>
          <a:p>
            <a:pPr marL="625475" indent="-360363">
              <a:buFont typeface="Wingdings" pitchFamily="2" charset="2"/>
              <a:buChar char="v"/>
            </a:pPr>
            <a:r>
              <a:rPr lang="en-US" sz="1600" i="1" dirty="0" smtClean="0">
                <a:latin typeface="Tahoma" pitchFamily="34" charset="0"/>
                <a:ea typeface="Tahoma" pitchFamily="34" charset="0"/>
                <a:cs typeface="Tahoma" pitchFamily="34" charset="0"/>
              </a:rPr>
              <a:t>viii</a:t>
            </a:r>
            <a:r>
              <a:rPr lang="en-US" sz="1600" dirty="0" smtClean="0">
                <a:latin typeface="Tahoma" pitchFamily="34" charset="0"/>
                <a:ea typeface="Tahoma" pitchFamily="34" charset="0"/>
                <a:cs typeface="Tahoma" pitchFamily="34" charset="0"/>
              </a:rPr>
              <a:t>. Representing a foreign airline/shipping company.</a:t>
            </a:r>
          </a:p>
          <a:p>
            <a:r>
              <a:rPr lang="en-US" sz="1600" b="1" dirty="0" smtClean="0">
                <a:latin typeface="Tahoma" pitchFamily="34" charset="0"/>
                <a:ea typeface="Tahoma" pitchFamily="34" charset="0"/>
                <a:cs typeface="Tahoma" pitchFamily="34" charset="0"/>
              </a:rPr>
              <a:t>Permitted activities for a liaison office in India of a person resident outside India</a:t>
            </a:r>
            <a:endParaRPr lang="en-US" sz="1600" dirty="0" smtClean="0">
              <a:latin typeface="Tahoma" pitchFamily="34" charset="0"/>
              <a:ea typeface="Tahoma" pitchFamily="34" charset="0"/>
              <a:cs typeface="Tahoma" pitchFamily="34" charset="0"/>
            </a:endParaRPr>
          </a:p>
          <a:p>
            <a:pPr marL="628650" indent="-363538">
              <a:buFont typeface="Wingdings" pitchFamily="2" charset="2"/>
              <a:buChar char="v"/>
            </a:pP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Representing the parent company / group companies in India.</a:t>
            </a:r>
          </a:p>
          <a:p>
            <a:pPr marL="628650" indent="-363538">
              <a:buFont typeface="Wingdings" pitchFamily="2" charset="2"/>
              <a:buChar char="v"/>
            </a:pP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Promoting export / import from / to India.</a:t>
            </a:r>
          </a:p>
          <a:p>
            <a:pPr marL="628650" indent="-363538">
              <a:buFont typeface="Wingdings" pitchFamily="2" charset="2"/>
              <a:buChar char="v"/>
            </a:pPr>
            <a:r>
              <a:rPr lang="en-US" sz="1600" i="1" dirty="0" smtClean="0">
                <a:latin typeface="Tahoma" pitchFamily="34" charset="0"/>
                <a:ea typeface="Tahoma" pitchFamily="34" charset="0"/>
                <a:cs typeface="Tahoma" pitchFamily="34" charset="0"/>
              </a:rPr>
              <a:t>iii</a:t>
            </a:r>
            <a:r>
              <a:rPr lang="en-US" sz="1600" dirty="0" smtClean="0">
                <a:latin typeface="Tahoma" pitchFamily="34" charset="0"/>
                <a:ea typeface="Tahoma" pitchFamily="34" charset="0"/>
                <a:cs typeface="Tahoma" pitchFamily="34" charset="0"/>
              </a:rPr>
              <a:t>. Promoting technical/ financial collaborations between parent / group companies and companies in India.</a:t>
            </a:r>
          </a:p>
          <a:p>
            <a:pPr marL="628650" indent="-363538">
              <a:buFont typeface="Wingdings" pitchFamily="2" charset="2"/>
              <a:buChar char="v"/>
            </a:pPr>
            <a:r>
              <a:rPr lang="en-US" sz="1600" i="1" dirty="0" smtClean="0">
                <a:latin typeface="Tahoma" pitchFamily="34" charset="0"/>
                <a:ea typeface="Tahoma" pitchFamily="34" charset="0"/>
                <a:cs typeface="Tahoma" pitchFamily="34" charset="0"/>
              </a:rPr>
              <a:t>iv</a:t>
            </a:r>
            <a:r>
              <a:rPr lang="en-US" sz="1600" dirty="0" smtClean="0">
                <a:latin typeface="Tahoma" pitchFamily="34" charset="0"/>
                <a:ea typeface="Tahoma" pitchFamily="34" charset="0"/>
                <a:cs typeface="Tahoma" pitchFamily="34" charset="0"/>
              </a:rPr>
              <a:t>. Acting as a communication channel between the parent company and Indian companies.</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2153355" y="268605"/>
            <a:ext cx="3808571" cy="4276249"/>
            <a:chOff x="2871139" y="358140"/>
            <a:chExt cx="5078095" cy="5701665"/>
          </a:xfrm>
        </p:grpSpPr>
        <p:sp>
          <p:nvSpPr>
            <p:cNvPr id="4" name="object 4"/>
            <p:cNvSpPr/>
            <p:nvPr/>
          </p:nvSpPr>
          <p:spPr>
            <a:xfrm>
              <a:off x="4176268" y="1552778"/>
              <a:ext cx="3763645" cy="318135"/>
            </a:xfrm>
            <a:custGeom>
              <a:avLst/>
              <a:gdLst/>
              <a:ahLst/>
              <a:cxnLst/>
              <a:rect l="l" t="t" r="r" b="b"/>
              <a:pathLst>
                <a:path w="3763645" h="318135">
                  <a:moveTo>
                    <a:pt x="1643684" y="0"/>
                  </a:moveTo>
                  <a:lnTo>
                    <a:pt x="1643684" y="158927"/>
                  </a:lnTo>
                  <a:lnTo>
                    <a:pt x="3763403" y="158927"/>
                  </a:lnTo>
                  <a:lnTo>
                    <a:pt x="3763403" y="317855"/>
                  </a:lnTo>
                </a:path>
                <a:path w="3763645" h="318135">
                  <a:moveTo>
                    <a:pt x="1643684" y="0"/>
                  </a:moveTo>
                  <a:lnTo>
                    <a:pt x="1643684" y="158927"/>
                  </a:lnTo>
                  <a:lnTo>
                    <a:pt x="0" y="158927"/>
                  </a:lnTo>
                  <a:lnTo>
                    <a:pt x="0" y="317855"/>
                  </a:lnTo>
                </a:path>
              </a:pathLst>
            </a:custGeom>
            <a:ln w="19050">
              <a:solidFill>
                <a:srgbClr val="9BBB59"/>
              </a:solidFill>
            </a:ln>
          </p:spPr>
          <p:txBody>
            <a:bodyPr wrap="square" lIns="0" tIns="0" rIns="0" bIns="0" rtlCol="0"/>
            <a:lstStyle/>
            <a:p>
              <a:endParaRPr/>
            </a:p>
          </p:txBody>
        </p:sp>
        <p:sp>
          <p:nvSpPr>
            <p:cNvPr id="5" name="object 5"/>
            <p:cNvSpPr/>
            <p:nvPr/>
          </p:nvSpPr>
          <p:spPr>
            <a:xfrm>
              <a:off x="3924300" y="358140"/>
              <a:ext cx="3794759" cy="129006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991152" y="399681"/>
              <a:ext cx="3657600" cy="1153160"/>
            </a:xfrm>
            <a:custGeom>
              <a:avLst/>
              <a:gdLst/>
              <a:ahLst/>
              <a:cxnLst/>
              <a:rect l="l" t="t" r="r" b="b"/>
              <a:pathLst>
                <a:path w="3657600" h="1153160">
                  <a:moveTo>
                    <a:pt x="3465410" y="0"/>
                  </a:moveTo>
                  <a:lnTo>
                    <a:pt x="192189" y="0"/>
                  </a:lnTo>
                  <a:lnTo>
                    <a:pt x="148120" y="5075"/>
                  </a:lnTo>
                  <a:lnTo>
                    <a:pt x="107667" y="19533"/>
                  </a:lnTo>
                  <a:lnTo>
                    <a:pt x="71983" y="42220"/>
                  </a:lnTo>
                  <a:lnTo>
                    <a:pt x="42220" y="71983"/>
                  </a:lnTo>
                  <a:lnTo>
                    <a:pt x="19533" y="107667"/>
                  </a:lnTo>
                  <a:lnTo>
                    <a:pt x="5075" y="148120"/>
                  </a:lnTo>
                  <a:lnTo>
                    <a:pt x="0" y="192189"/>
                  </a:lnTo>
                  <a:lnTo>
                    <a:pt x="0" y="960907"/>
                  </a:lnTo>
                  <a:lnTo>
                    <a:pt x="5075" y="1004975"/>
                  </a:lnTo>
                  <a:lnTo>
                    <a:pt x="19533" y="1045428"/>
                  </a:lnTo>
                  <a:lnTo>
                    <a:pt x="42220" y="1081113"/>
                  </a:lnTo>
                  <a:lnTo>
                    <a:pt x="71983" y="1110875"/>
                  </a:lnTo>
                  <a:lnTo>
                    <a:pt x="107667" y="1133562"/>
                  </a:lnTo>
                  <a:lnTo>
                    <a:pt x="148120" y="1148020"/>
                  </a:lnTo>
                  <a:lnTo>
                    <a:pt x="192189" y="1153096"/>
                  </a:lnTo>
                  <a:lnTo>
                    <a:pt x="3465410" y="1153096"/>
                  </a:lnTo>
                  <a:lnTo>
                    <a:pt x="3509479" y="1148020"/>
                  </a:lnTo>
                  <a:lnTo>
                    <a:pt x="3549932" y="1133562"/>
                  </a:lnTo>
                  <a:lnTo>
                    <a:pt x="3585616" y="1110875"/>
                  </a:lnTo>
                  <a:lnTo>
                    <a:pt x="3615379" y="1081113"/>
                  </a:lnTo>
                  <a:lnTo>
                    <a:pt x="3638066" y="1045428"/>
                  </a:lnTo>
                  <a:lnTo>
                    <a:pt x="3652524" y="1004975"/>
                  </a:lnTo>
                  <a:lnTo>
                    <a:pt x="3657600" y="960907"/>
                  </a:lnTo>
                  <a:lnTo>
                    <a:pt x="3657600" y="192189"/>
                  </a:lnTo>
                  <a:lnTo>
                    <a:pt x="3652524" y="148120"/>
                  </a:lnTo>
                  <a:lnTo>
                    <a:pt x="3638066" y="107667"/>
                  </a:lnTo>
                  <a:lnTo>
                    <a:pt x="3615379" y="71983"/>
                  </a:lnTo>
                  <a:lnTo>
                    <a:pt x="3585616" y="42220"/>
                  </a:lnTo>
                  <a:lnTo>
                    <a:pt x="3549932" y="19533"/>
                  </a:lnTo>
                  <a:lnTo>
                    <a:pt x="3509479" y="5075"/>
                  </a:lnTo>
                  <a:lnTo>
                    <a:pt x="3465410" y="0"/>
                  </a:lnTo>
                  <a:close/>
                </a:path>
              </a:pathLst>
            </a:custGeom>
            <a:solidFill>
              <a:srgbClr val="4F81BD"/>
            </a:solidFill>
          </p:spPr>
          <p:txBody>
            <a:bodyPr wrap="square" lIns="0" tIns="0" rIns="0" bIns="0" rtlCol="0"/>
            <a:lstStyle/>
            <a:p>
              <a:endParaRPr/>
            </a:p>
          </p:txBody>
        </p:sp>
        <p:sp>
          <p:nvSpPr>
            <p:cNvPr id="7" name="object 7"/>
            <p:cNvSpPr/>
            <p:nvPr/>
          </p:nvSpPr>
          <p:spPr>
            <a:xfrm>
              <a:off x="3991152" y="399681"/>
              <a:ext cx="3657600" cy="1153160"/>
            </a:xfrm>
            <a:custGeom>
              <a:avLst/>
              <a:gdLst/>
              <a:ahLst/>
              <a:cxnLst/>
              <a:rect l="l" t="t" r="r" b="b"/>
              <a:pathLst>
                <a:path w="3657600" h="1153160">
                  <a:moveTo>
                    <a:pt x="0" y="192189"/>
                  </a:moveTo>
                  <a:lnTo>
                    <a:pt x="5075" y="148120"/>
                  </a:lnTo>
                  <a:lnTo>
                    <a:pt x="19533" y="107667"/>
                  </a:lnTo>
                  <a:lnTo>
                    <a:pt x="42220" y="71983"/>
                  </a:lnTo>
                  <a:lnTo>
                    <a:pt x="71983" y="42220"/>
                  </a:lnTo>
                  <a:lnTo>
                    <a:pt x="107667" y="19533"/>
                  </a:lnTo>
                  <a:lnTo>
                    <a:pt x="148120" y="5075"/>
                  </a:lnTo>
                  <a:lnTo>
                    <a:pt x="192189" y="0"/>
                  </a:lnTo>
                  <a:lnTo>
                    <a:pt x="3465410" y="0"/>
                  </a:lnTo>
                  <a:lnTo>
                    <a:pt x="3509479" y="5075"/>
                  </a:lnTo>
                  <a:lnTo>
                    <a:pt x="3549932" y="19533"/>
                  </a:lnTo>
                  <a:lnTo>
                    <a:pt x="3585616" y="42220"/>
                  </a:lnTo>
                  <a:lnTo>
                    <a:pt x="3615379" y="71983"/>
                  </a:lnTo>
                  <a:lnTo>
                    <a:pt x="3638066" y="107667"/>
                  </a:lnTo>
                  <a:lnTo>
                    <a:pt x="3652524" y="148120"/>
                  </a:lnTo>
                  <a:lnTo>
                    <a:pt x="3657600" y="192189"/>
                  </a:lnTo>
                  <a:lnTo>
                    <a:pt x="3657600" y="960907"/>
                  </a:lnTo>
                  <a:lnTo>
                    <a:pt x="3652524" y="1004975"/>
                  </a:lnTo>
                  <a:lnTo>
                    <a:pt x="3638066" y="1045428"/>
                  </a:lnTo>
                  <a:lnTo>
                    <a:pt x="3615379" y="1081113"/>
                  </a:lnTo>
                  <a:lnTo>
                    <a:pt x="3585616" y="1110875"/>
                  </a:lnTo>
                  <a:lnTo>
                    <a:pt x="3549932" y="1133562"/>
                  </a:lnTo>
                  <a:lnTo>
                    <a:pt x="3509479" y="1148020"/>
                  </a:lnTo>
                  <a:lnTo>
                    <a:pt x="3465410" y="1153096"/>
                  </a:lnTo>
                  <a:lnTo>
                    <a:pt x="192189" y="1153096"/>
                  </a:lnTo>
                  <a:lnTo>
                    <a:pt x="148120" y="1148020"/>
                  </a:lnTo>
                  <a:lnTo>
                    <a:pt x="107667" y="1133562"/>
                  </a:lnTo>
                  <a:lnTo>
                    <a:pt x="71983" y="1110875"/>
                  </a:lnTo>
                  <a:lnTo>
                    <a:pt x="42220" y="1081113"/>
                  </a:lnTo>
                  <a:lnTo>
                    <a:pt x="19533" y="1045428"/>
                  </a:lnTo>
                  <a:lnTo>
                    <a:pt x="5075" y="1004975"/>
                  </a:lnTo>
                  <a:lnTo>
                    <a:pt x="0" y="960907"/>
                  </a:lnTo>
                  <a:lnTo>
                    <a:pt x="0" y="192189"/>
                  </a:lnTo>
                  <a:close/>
                </a:path>
              </a:pathLst>
            </a:custGeom>
            <a:ln w="31749">
              <a:solidFill>
                <a:srgbClr val="FFFFFF"/>
              </a:solidFill>
            </a:ln>
          </p:spPr>
          <p:txBody>
            <a:bodyPr wrap="square" lIns="0" tIns="0" rIns="0" bIns="0" rtlCol="0"/>
            <a:lstStyle/>
            <a:p>
              <a:endParaRPr/>
            </a:p>
          </p:txBody>
        </p:sp>
        <p:sp>
          <p:nvSpPr>
            <p:cNvPr id="8" name="object 8"/>
            <p:cNvSpPr/>
            <p:nvPr/>
          </p:nvSpPr>
          <p:spPr>
            <a:xfrm>
              <a:off x="4176268" y="2528506"/>
              <a:ext cx="0" cy="318135"/>
            </a:xfrm>
            <a:custGeom>
              <a:avLst/>
              <a:gdLst/>
              <a:ahLst/>
              <a:cxnLst/>
              <a:rect l="l" t="t" r="r" b="b"/>
              <a:pathLst>
                <a:path h="318135">
                  <a:moveTo>
                    <a:pt x="0" y="0"/>
                  </a:moveTo>
                  <a:lnTo>
                    <a:pt x="0" y="317855"/>
                  </a:lnTo>
                </a:path>
              </a:pathLst>
            </a:custGeom>
            <a:ln w="19050">
              <a:solidFill>
                <a:srgbClr val="8064A2"/>
              </a:solidFill>
            </a:ln>
          </p:spPr>
          <p:txBody>
            <a:bodyPr wrap="square" lIns="0" tIns="0" rIns="0" bIns="0" rtlCol="0"/>
            <a:lstStyle/>
            <a:p>
              <a:endParaRPr/>
            </a:p>
          </p:txBody>
        </p:sp>
        <p:sp>
          <p:nvSpPr>
            <p:cNvPr id="9" name="object 9"/>
            <p:cNvSpPr/>
            <p:nvPr/>
          </p:nvSpPr>
          <p:spPr>
            <a:xfrm>
              <a:off x="2880664" y="4191939"/>
              <a:ext cx="616585" cy="1858645"/>
            </a:xfrm>
            <a:custGeom>
              <a:avLst/>
              <a:gdLst/>
              <a:ahLst/>
              <a:cxnLst/>
              <a:rect l="l" t="t" r="r" b="b"/>
              <a:pathLst>
                <a:path w="616585" h="1858645">
                  <a:moveTo>
                    <a:pt x="0" y="0"/>
                  </a:moveTo>
                  <a:lnTo>
                    <a:pt x="0" y="1858314"/>
                  </a:lnTo>
                  <a:lnTo>
                    <a:pt x="616318" y="1858314"/>
                  </a:lnTo>
                </a:path>
                <a:path w="616585" h="1858645">
                  <a:moveTo>
                    <a:pt x="0" y="0"/>
                  </a:moveTo>
                  <a:lnTo>
                    <a:pt x="0" y="725119"/>
                  </a:lnTo>
                  <a:lnTo>
                    <a:pt x="616318" y="725119"/>
                  </a:lnTo>
                </a:path>
              </a:pathLst>
            </a:custGeom>
            <a:ln w="19050">
              <a:solidFill>
                <a:srgbClr val="4BACC6"/>
              </a:solidFill>
            </a:ln>
          </p:spPr>
          <p:txBody>
            <a:bodyPr wrap="square" lIns="0" tIns="0" rIns="0" bIns="0" rtlCol="0"/>
            <a:lstStyle/>
            <a:p>
              <a:endParaRPr/>
            </a:p>
          </p:txBody>
        </p:sp>
        <p:sp>
          <p:nvSpPr>
            <p:cNvPr id="10" name="object 10"/>
            <p:cNvSpPr/>
            <p:nvPr/>
          </p:nvSpPr>
          <p:spPr>
            <a:xfrm>
              <a:off x="7939671" y="2503068"/>
              <a:ext cx="0" cy="318135"/>
            </a:xfrm>
            <a:custGeom>
              <a:avLst/>
              <a:gdLst/>
              <a:ahLst/>
              <a:cxnLst/>
              <a:rect l="l" t="t" r="r" b="b"/>
              <a:pathLst>
                <a:path h="318135">
                  <a:moveTo>
                    <a:pt x="0" y="0"/>
                  </a:moveTo>
                  <a:lnTo>
                    <a:pt x="0" y="317855"/>
                  </a:lnTo>
                </a:path>
              </a:pathLst>
            </a:custGeom>
            <a:ln w="19050">
              <a:solidFill>
                <a:srgbClr val="8064A2"/>
              </a:solidFill>
            </a:ln>
          </p:spPr>
          <p:txBody>
            <a:bodyPr wrap="square" lIns="0" tIns="0" rIns="0" bIns="0" rtlCol="0"/>
            <a:lstStyle/>
            <a:p>
              <a:endParaRPr/>
            </a:p>
          </p:txBody>
        </p:sp>
        <p:sp>
          <p:nvSpPr>
            <p:cNvPr id="11" name="object 11"/>
            <p:cNvSpPr/>
            <p:nvPr/>
          </p:nvSpPr>
          <p:spPr>
            <a:xfrm>
              <a:off x="6583222" y="4201566"/>
              <a:ext cx="509270" cy="729615"/>
            </a:xfrm>
            <a:custGeom>
              <a:avLst/>
              <a:gdLst/>
              <a:ahLst/>
              <a:cxnLst/>
              <a:rect l="l" t="t" r="r" b="b"/>
              <a:pathLst>
                <a:path w="509270" h="729614">
                  <a:moveTo>
                    <a:pt x="0" y="0"/>
                  </a:moveTo>
                  <a:lnTo>
                    <a:pt x="0" y="729500"/>
                  </a:lnTo>
                  <a:lnTo>
                    <a:pt x="508673" y="729500"/>
                  </a:lnTo>
                </a:path>
              </a:pathLst>
            </a:custGeom>
            <a:ln w="19050">
              <a:solidFill>
                <a:srgbClr val="4BACC6"/>
              </a:solidFill>
            </a:ln>
          </p:spPr>
          <p:txBody>
            <a:bodyPr wrap="square" lIns="0" tIns="0" rIns="0" bIns="0" rtlCol="0"/>
            <a:lstStyle/>
            <a:p>
              <a:endParaRPr/>
            </a:p>
          </p:txBody>
        </p:sp>
      </p:grpSp>
      <p:sp>
        <p:nvSpPr>
          <p:cNvPr id="12" name="object 12"/>
          <p:cNvSpPr txBox="1"/>
          <p:nvPr/>
        </p:nvSpPr>
        <p:spPr>
          <a:xfrm>
            <a:off x="3036561" y="558632"/>
            <a:ext cx="2656999" cy="310021"/>
          </a:xfrm>
          <a:prstGeom prst="rect">
            <a:avLst/>
          </a:prstGeom>
        </p:spPr>
        <p:txBody>
          <a:bodyPr vert="horz" wrap="square" lIns="0" tIns="27623" rIns="0" bIns="0" rtlCol="0">
            <a:spAutoFit/>
          </a:bodyPr>
          <a:lstStyle/>
          <a:p>
            <a:pPr marL="70961" marR="3810" indent="-61913" algn="ctr">
              <a:lnSpc>
                <a:spcPts val="1133"/>
              </a:lnSpc>
              <a:spcBef>
                <a:spcPts val="217"/>
              </a:spcBef>
            </a:pPr>
            <a:r>
              <a:rPr sz="1100" b="1" spc="-4" dirty="0">
                <a:solidFill>
                  <a:srgbClr val="FFFFFF"/>
                </a:solidFill>
                <a:latin typeface="Tahoma" pitchFamily="34" charset="0"/>
                <a:ea typeface="Tahoma" pitchFamily="34" charset="0"/>
                <a:cs typeface="Tahoma" pitchFamily="34" charset="0"/>
              </a:rPr>
              <a:t>Eligible instruments for investment </a:t>
            </a:r>
            <a:r>
              <a:rPr sz="1100" b="1" spc="-8" dirty="0">
                <a:solidFill>
                  <a:srgbClr val="FFFFFF"/>
                </a:solidFill>
                <a:latin typeface="Tahoma" pitchFamily="34" charset="0"/>
                <a:ea typeface="Tahoma" pitchFamily="34" charset="0"/>
                <a:cs typeface="Tahoma" pitchFamily="34" charset="0"/>
              </a:rPr>
              <a:t>by  Person </a:t>
            </a:r>
            <a:r>
              <a:rPr sz="1100" b="1" spc="-4" dirty="0">
                <a:solidFill>
                  <a:srgbClr val="FFFFFF"/>
                </a:solidFill>
                <a:latin typeface="Tahoma" pitchFamily="34" charset="0"/>
                <a:ea typeface="Tahoma" pitchFamily="34" charset="0"/>
                <a:cs typeface="Tahoma" pitchFamily="34" charset="0"/>
              </a:rPr>
              <a:t>resident </a:t>
            </a:r>
            <a:r>
              <a:rPr sz="1100" b="1" spc="-4">
                <a:solidFill>
                  <a:srgbClr val="FFFFFF"/>
                </a:solidFill>
                <a:latin typeface="Tahoma" pitchFamily="34" charset="0"/>
                <a:ea typeface="Tahoma" pitchFamily="34" charset="0"/>
                <a:cs typeface="Tahoma" pitchFamily="34" charset="0"/>
              </a:rPr>
              <a:t>outside </a:t>
            </a:r>
            <a:r>
              <a:rPr sz="1100" b="1" spc="-4" smtClean="0">
                <a:solidFill>
                  <a:srgbClr val="FFFFFF"/>
                </a:solidFill>
                <a:latin typeface="Tahoma" pitchFamily="34" charset="0"/>
                <a:ea typeface="Tahoma" pitchFamily="34" charset="0"/>
                <a:cs typeface="Tahoma" pitchFamily="34" charset="0"/>
              </a:rPr>
              <a:t>India</a:t>
            </a:r>
            <a:endParaRPr sz="1100">
              <a:latin typeface="Tahoma" pitchFamily="34" charset="0"/>
              <a:ea typeface="Tahoma" pitchFamily="34" charset="0"/>
              <a:cs typeface="Tahoma" pitchFamily="34" charset="0"/>
            </a:endParaRPr>
          </a:p>
        </p:txBody>
      </p:sp>
      <p:grpSp>
        <p:nvGrpSpPr>
          <p:cNvPr id="13" name="object 13"/>
          <p:cNvGrpSpPr/>
          <p:nvPr/>
        </p:nvGrpSpPr>
        <p:grpSpPr>
          <a:xfrm>
            <a:off x="2424303" y="1371600"/>
            <a:ext cx="1418273" cy="596265"/>
            <a:chOff x="3232404" y="1828800"/>
            <a:chExt cx="1891030" cy="795020"/>
          </a:xfrm>
        </p:grpSpPr>
        <p:sp>
          <p:nvSpPr>
            <p:cNvPr id="14" name="object 14"/>
            <p:cNvSpPr/>
            <p:nvPr/>
          </p:nvSpPr>
          <p:spPr>
            <a:xfrm>
              <a:off x="3232404" y="1828800"/>
              <a:ext cx="1890521" cy="794765"/>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3299599" y="1870633"/>
              <a:ext cx="1753870" cy="658495"/>
            </a:xfrm>
            <a:custGeom>
              <a:avLst/>
              <a:gdLst/>
              <a:ahLst/>
              <a:cxnLst/>
              <a:rect l="l" t="t" r="r" b="b"/>
              <a:pathLst>
                <a:path w="1753870" h="658494">
                  <a:moveTo>
                    <a:pt x="1643684" y="0"/>
                  </a:moveTo>
                  <a:lnTo>
                    <a:pt x="109651" y="0"/>
                  </a:lnTo>
                  <a:lnTo>
                    <a:pt x="66967" y="8617"/>
                  </a:lnTo>
                  <a:lnTo>
                    <a:pt x="32113" y="32118"/>
                  </a:lnTo>
                  <a:lnTo>
                    <a:pt x="8615" y="66972"/>
                  </a:lnTo>
                  <a:lnTo>
                    <a:pt x="0" y="109651"/>
                  </a:lnTo>
                  <a:lnTo>
                    <a:pt x="0" y="548233"/>
                  </a:lnTo>
                  <a:lnTo>
                    <a:pt x="8615" y="590912"/>
                  </a:lnTo>
                  <a:lnTo>
                    <a:pt x="32113" y="625767"/>
                  </a:lnTo>
                  <a:lnTo>
                    <a:pt x="66967" y="649267"/>
                  </a:lnTo>
                  <a:lnTo>
                    <a:pt x="109651" y="657885"/>
                  </a:lnTo>
                  <a:lnTo>
                    <a:pt x="1643684" y="657885"/>
                  </a:lnTo>
                  <a:lnTo>
                    <a:pt x="1686363" y="649267"/>
                  </a:lnTo>
                  <a:lnTo>
                    <a:pt x="1721218" y="625767"/>
                  </a:lnTo>
                  <a:lnTo>
                    <a:pt x="1744718" y="590912"/>
                  </a:lnTo>
                  <a:lnTo>
                    <a:pt x="1753336" y="548233"/>
                  </a:lnTo>
                  <a:lnTo>
                    <a:pt x="1753336" y="109651"/>
                  </a:lnTo>
                  <a:lnTo>
                    <a:pt x="1744718" y="66972"/>
                  </a:lnTo>
                  <a:lnTo>
                    <a:pt x="1721218" y="32118"/>
                  </a:lnTo>
                  <a:lnTo>
                    <a:pt x="1686363" y="8617"/>
                  </a:lnTo>
                  <a:lnTo>
                    <a:pt x="1643684" y="0"/>
                  </a:lnTo>
                  <a:close/>
                </a:path>
              </a:pathLst>
            </a:custGeom>
            <a:solidFill>
              <a:srgbClr val="9BBB59"/>
            </a:solidFill>
          </p:spPr>
          <p:txBody>
            <a:bodyPr wrap="square" lIns="0" tIns="0" rIns="0" bIns="0" rtlCol="0"/>
            <a:lstStyle/>
            <a:p>
              <a:endParaRPr/>
            </a:p>
          </p:txBody>
        </p:sp>
        <p:sp>
          <p:nvSpPr>
            <p:cNvPr id="16" name="object 16"/>
            <p:cNvSpPr/>
            <p:nvPr/>
          </p:nvSpPr>
          <p:spPr>
            <a:xfrm>
              <a:off x="3299599" y="1870633"/>
              <a:ext cx="1753870" cy="658495"/>
            </a:xfrm>
            <a:custGeom>
              <a:avLst/>
              <a:gdLst/>
              <a:ahLst/>
              <a:cxnLst/>
              <a:rect l="l" t="t" r="r" b="b"/>
              <a:pathLst>
                <a:path w="1753870" h="658494">
                  <a:moveTo>
                    <a:pt x="0" y="109651"/>
                  </a:moveTo>
                  <a:lnTo>
                    <a:pt x="8615" y="66972"/>
                  </a:lnTo>
                  <a:lnTo>
                    <a:pt x="32113" y="32118"/>
                  </a:lnTo>
                  <a:lnTo>
                    <a:pt x="66967" y="8617"/>
                  </a:lnTo>
                  <a:lnTo>
                    <a:pt x="109651" y="0"/>
                  </a:lnTo>
                  <a:lnTo>
                    <a:pt x="1643684" y="0"/>
                  </a:lnTo>
                  <a:lnTo>
                    <a:pt x="1686363" y="8617"/>
                  </a:lnTo>
                  <a:lnTo>
                    <a:pt x="1721218" y="32118"/>
                  </a:lnTo>
                  <a:lnTo>
                    <a:pt x="1744718" y="66972"/>
                  </a:lnTo>
                  <a:lnTo>
                    <a:pt x="1753336" y="109651"/>
                  </a:lnTo>
                  <a:lnTo>
                    <a:pt x="1753336" y="548233"/>
                  </a:lnTo>
                  <a:lnTo>
                    <a:pt x="1744718" y="590912"/>
                  </a:lnTo>
                  <a:lnTo>
                    <a:pt x="1721218" y="625767"/>
                  </a:lnTo>
                  <a:lnTo>
                    <a:pt x="1686363" y="649267"/>
                  </a:lnTo>
                  <a:lnTo>
                    <a:pt x="1643684" y="657885"/>
                  </a:lnTo>
                  <a:lnTo>
                    <a:pt x="109651" y="657885"/>
                  </a:lnTo>
                  <a:lnTo>
                    <a:pt x="66967" y="649267"/>
                  </a:lnTo>
                  <a:lnTo>
                    <a:pt x="32113" y="625767"/>
                  </a:lnTo>
                  <a:lnTo>
                    <a:pt x="8615" y="590912"/>
                  </a:lnTo>
                  <a:lnTo>
                    <a:pt x="0" y="548233"/>
                  </a:lnTo>
                  <a:lnTo>
                    <a:pt x="0" y="109651"/>
                  </a:lnTo>
                  <a:close/>
                </a:path>
              </a:pathLst>
            </a:custGeom>
            <a:ln w="31750">
              <a:solidFill>
                <a:srgbClr val="FFFFFF"/>
              </a:solidFill>
            </a:ln>
          </p:spPr>
          <p:txBody>
            <a:bodyPr wrap="square" lIns="0" tIns="0" rIns="0" bIns="0" rtlCol="0"/>
            <a:lstStyle/>
            <a:p>
              <a:endParaRPr/>
            </a:p>
          </p:txBody>
        </p:sp>
      </p:grpSp>
      <p:sp>
        <p:nvSpPr>
          <p:cNvPr id="17" name="object 17"/>
          <p:cNvSpPr txBox="1"/>
          <p:nvPr/>
        </p:nvSpPr>
        <p:spPr>
          <a:xfrm>
            <a:off x="2655912" y="1476137"/>
            <a:ext cx="987394" cy="310021"/>
          </a:xfrm>
          <a:prstGeom prst="rect">
            <a:avLst/>
          </a:prstGeom>
        </p:spPr>
        <p:txBody>
          <a:bodyPr vert="horz" wrap="square" lIns="0" tIns="27623" rIns="0" bIns="0" rtlCol="0">
            <a:spAutoFit/>
          </a:bodyPr>
          <a:lstStyle/>
          <a:p>
            <a:pPr marL="9525" marR="3810" indent="145256">
              <a:lnSpc>
                <a:spcPts val="1133"/>
              </a:lnSpc>
              <a:spcBef>
                <a:spcPts val="217"/>
              </a:spcBef>
            </a:pPr>
            <a:r>
              <a:rPr sz="1100" b="1" spc="-8" dirty="0">
                <a:solidFill>
                  <a:srgbClr val="FFFFFF"/>
                </a:solidFill>
                <a:latin typeface="Georgia"/>
                <a:cs typeface="Georgia"/>
              </a:rPr>
              <a:t>Non-debt  </a:t>
            </a:r>
            <a:r>
              <a:rPr sz="1100" b="1" spc="-4" dirty="0">
                <a:solidFill>
                  <a:srgbClr val="FFFFFF"/>
                </a:solidFill>
                <a:latin typeface="Georgia"/>
                <a:cs typeface="Georgia"/>
              </a:rPr>
              <a:t>In</a:t>
            </a:r>
            <a:r>
              <a:rPr sz="1100" b="1" spc="-8" dirty="0">
                <a:solidFill>
                  <a:srgbClr val="FFFFFF"/>
                </a:solidFill>
                <a:latin typeface="Georgia"/>
                <a:cs typeface="Georgia"/>
              </a:rPr>
              <a:t>s</a:t>
            </a:r>
            <a:r>
              <a:rPr sz="1100" b="1" spc="-4" dirty="0">
                <a:solidFill>
                  <a:srgbClr val="FFFFFF"/>
                </a:solidFill>
                <a:latin typeface="Georgia"/>
                <a:cs typeface="Georgia"/>
              </a:rPr>
              <a:t>t</a:t>
            </a:r>
            <a:r>
              <a:rPr sz="1100" b="1" spc="-8" dirty="0">
                <a:solidFill>
                  <a:srgbClr val="FFFFFF"/>
                </a:solidFill>
                <a:latin typeface="Georgia"/>
                <a:cs typeface="Georgia"/>
              </a:rPr>
              <a:t>r</a:t>
            </a:r>
            <a:r>
              <a:rPr sz="1100" b="1" spc="-4" dirty="0">
                <a:solidFill>
                  <a:srgbClr val="FFFFFF"/>
                </a:solidFill>
                <a:latin typeface="Georgia"/>
                <a:cs typeface="Georgia"/>
              </a:rPr>
              <a:t>um</a:t>
            </a:r>
            <a:r>
              <a:rPr sz="1100" b="1" spc="-8" dirty="0">
                <a:solidFill>
                  <a:srgbClr val="FFFFFF"/>
                </a:solidFill>
                <a:latin typeface="Georgia"/>
                <a:cs typeface="Georgia"/>
              </a:rPr>
              <a:t>e</a:t>
            </a:r>
            <a:r>
              <a:rPr sz="1100" b="1" spc="-4" dirty="0">
                <a:solidFill>
                  <a:srgbClr val="FFFFFF"/>
                </a:solidFill>
                <a:latin typeface="Georgia"/>
                <a:cs typeface="Georgia"/>
              </a:rPr>
              <a:t>nts</a:t>
            </a:r>
            <a:endParaRPr sz="1100">
              <a:latin typeface="Georgia"/>
              <a:cs typeface="Georgia"/>
            </a:endParaRPr>
          </a:p>
        </p:txBody>
      </p:sp>
      <p:grpSp>
        <p:nvGrpSpPr>
          <p:cNvPr id="18" name="object 18"/>
          <p:cNvGrpSpPr/>
          <p:nvPr/>
        </p:nvGrpSpPr>
        <p:grpSpPr>
          <a:xfrm>
            <a:off x="1867091" y="2103691"/>
            <a:ext cx="2532697" cy="1111568"/>
            <a:chOff x="2489454" y="2804922"/>
            <a:chExt cx="3376929" cy="1482090"/>
          </a:xfrm>
        </p:grpSpPr>
        <p:sp>
          <p:nvSpPr>
            <p:cNvPr id="19" name="object 19"/>
            <p:cNvSpPr/>
            <p:nvPr/>
          </p:nvSpPr>
          <p:spPr>
            <a:xfrm>
              <a:off x="2489454" y="2804922"/>
              <a:ext cx="3376422" cy="1482089"/>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2556764" y="2846362"/>
              <a:ext cx="3239135" cy="1346200"/>
            </a:xfrm>
            <a:custGeom>
              <a:avLst/>
              <a:gdLst/>
              <a:ahLst/>
              <a:cxnLst/>
              <a:rect l="l" t="t" r="r" b="b"/>
              <a:pathLst>
                <a:path w="3239135" h="1346200">
                  <a:moveTo>
                    <a:pt x="3014751" y="0"/>
                  </a:moveTo>
                  <a:lnTo>
                    <a:pt x="224269" y="0"/>
                  </a:lnTo>
                  <a:lnTo>
                    <a:pt x="179070" y="4556"/>
                  </a:lnTo>
                  <a:lnTo>
                    <a:pt x="136972" y="17623"/>
                  </a:lnTo>
                  <a:lnTo>
                    <a:pt x="98877" y="38300"/>
                  </a:lnTo>
                  <a:lnTo>
                    <a:pt x="65685" y="65685"/>
                  </a:lnTo>
                  <a:lnTo>
                    <a:pt x="38300" y="98877"/>
                  </a:lnTo>
                  <a:lnTo>
                    <a:pt x="17623" y="136972"/>
                  </a:lnTo>
                  <a:lnTo>
                    <a:pt x="4556" y="179070"/>
                  </a:lnTo>
                  <a:lnTo>
                    <a:pt x="0" y="224269"/>
                  </a:lnTo>
                  <a:lnTo>
                    <a:pt x="0" y="1121308"/>
                  </a:lnTo>
                  <a:lnTo>
                    <a:pt x="4556" y="1166507"/>
                  </a:lnTo>
                  <a:lnTo>
                    <a:pt x="17623" y="1208605"/>
                  </a:lnTo>
                  <a:lnTo>
                    <a:pt x="38300" y="1246700"/>
                  </a:lnTo>
                  <a:lnTo>
                    <a:pt x="65685" y="1279891"/>
                  </a:lnTo>
                  <a:lnTo>
                    <a:pt x="98877" y="1307276"/>
                  </a:lnTo>
                  <a:lnTo>
                    <a:pt x="136972" y="1327953"/>
                  </a:lnTo>
                  <a:lnTo>
                    <a:pt x="179070" y="1341021"/>
                  </a:lnTo>
                  <a:lnTo>
                    <a:pt x="224269" y="1345577"/>
                  </a:lnTo>
                  <a:lnTo>
                    <a:pt x="3014751" y="1345577"/>
                  </a:lnTo>
                  <a:lnTo>
                    <a:pt x="3059950" y="1341021"/>
                  </a:lnTo>
                  <a:lnTo>
                    <a:pt x="3102048" y="1327953"/>
                  </a:lnTo>
                  <a:lnTo>
                    <a:pt x="3140143" y="1307276"/>
                  </a:lnTo>
                  <a:lnTo>
                    <a:pt x="3173334" y="1279891"/>
                  </a:lnTo>
                  <a:lnTo>
                    <a:pt x="3200719" y="1246700"/>
                  </a:lnTo>
                  <a:lnTo>
                    <a:pt x="3221396" y="1208605"/>
                  </a:lnTo>
                  <a:lnTo>
                    <a:pt x="3234464" y="1166507"/>
                  </a:lnTo>
                  <a:lnTo>
                    <a:pt x="3239020" y="1121308"/>
                  </a:lnTo>
                  <a:lnTo>
                    <a:pt x="3239020" y="224269"/>
                  </a:lnTo>
                  <a:lnTo>
                    <a:pt x="3234464" y="179070"/>
                  </a:lnTo>
                  <a:lnTo>
                    <a:pt x="3221396" y="136972"/>
                  </a:lnTo>
                  <a:lnTo>
                    <a:pt x="3200719" y="98877"/>
                  </a:lnTo>
                  <a:lnTo>
                    <a:pt x="3173334" y="65685"/>
                  </a:lnTo>
                  <a:lnTo>
                    <a:pt x="3140143" y="38300"/>
                  </a:lnTo>
                  <a:lnTo>
                    <a:pt x="3102048" y="17623"/>
                  </a:lnTo>
                  <a:lnTo>
                    <a:pt x="3059950" y="4556"/>
                  </a:lnTo>
                  <a:lnTo>
                    <a:pt x="3014751" y="0"/>
                  </a:lnTo>
                  <a:close/>
                </a:path>
              </a:pathLst>
            </a:custGeom>
            <a:solidFill>
              <a:srgbClr val="8064A2"/>
            </a:solidFill>
          </p:spPr>
          <p:txBody>
            <a:bodyPr wrap="square" lIns="0" tIns="0" rIns="0" bIns="0" rtlCol="0"/>
            <a:lstStyle/>
            <a:p>
              <a:endParaRPr/>
            </a:p>
          </p:txBody>
        </p:sp>
        <p:sp>
          <p:nvSpPr>
            <p:cNvPr id="21" name="object 21"/>
            <p:cNvSpPr/>
            <p:nvPr/>
          </p:nvSpPr>
          <p:spPr>
            <a:xfrm>
              <a:off x="2556764" y="2846362"/>
              <a:ext cx="3239135" cy="1346200"/>
            </a:xfrm>
            <a:custGeom>
              <a:avLst/>
              <a:gdLst/>
              <a:ahLst/>
              <a:cxnLst/>
              <a:rect l="l" t="t" r="r" b="b"/>
              <a:pathLst>
                <a:path w="3239135" h="1346200">
                  <a:moveTo>
                    <a:pt x="0" y="224269"/>
                  </a:moveTo>
                  <a:lnTo>
                    <a:pt x="4556" y="179070"/>
                  </a:lnTo>
                  <a:lnTo>
                    <a:pt x="17623" y="136972"/>
                  </a:lnTo>
                  <a:lnTo>
                    <a:pt x="38300" y="98877"/>
                  </a:lnTo>
                  <a:lnTo>
                    <a:pt x="65685" y="65685"/>
                  </a:lnTo>
                  <a:lnTo>
                    <a:pt x="98877" y="38300"/>
                  </a:lnTo>
                  <a:lnTo>
                    <a:pt x="136972" y="17623"/>
                  </a:lnTo>
                  <a:lnTo>
                    <a:pt x="179070" y="4556"/>
                  </a:lnTo>
                  <a:lnTo>
                    <a:pt x="224269" y="0"/>
                  </a:lnTo>
                  <a:lnTo>
                    <a:pt x="3014751" y="0"/>
                  </a:lnTo>
                  <a:lnTo>
                    <a:pt x="3059950" y="4556"/>
                  </a:lnTo>
                  <a:lnTo>
                    <a:pt x="3102048" y="17623"/>
                  </a:lnTo>
                  <a:lnTo>
                    <a:pt x="3140143" y="38300"/>
                  </a:lnTo>
                  <a:lnTo>
                    <a:pt x="3173334" y="65685"/>
                  </a:lnTo>
                  <a:lnTo>
                    <a:pt x="3200719" y="98877"/>
                  </a:lnTo>
                  <a:lnTo>
                    <a:pt x="3221396" y="136972"/>
                  </a:lnTo>
                  <a:lnTo>
                    <a:pt x="3234464" y="179070"/>
                  </a:lnTo>
                  <a:lnTo>
                    <a:pt x="3239020" y="224269"/>
                  </a:lnTo>
                  <a:lnTo>
                    <a:pt x="3239020" y="1121308"/>
                  </a:lnTo>
                  <a:lnTo>
                    <a:pt x="3234464" y="1166507"/>
                  </a:lnTo>
                  <a:lnTo>
                    <a:pt x="3221396" y="1208605"/>
                  </a:lnTo>
                  <a:lnTo>
                    <a:pt x="3200719" y="1246700"/>
                  </a:lnTo>
                  <a:lnTo>
                    <a:pt x="3173334" y="1279891"/>
                  </a:lnTo>
                  <a:lnTo>
                    <a:pt x="3140143" y="1307276"/>
                  </a:lnTo>
                  <a:lnTo>
                    <a:pt x="3102048" y="1327953"/>
                  </a:lnTo>
                  <a:lnTo>
                    <a:pt x="3059950" y="1341021"/>
                  </a:lnTo>
                  <a:lnTo>
                    <a:pt x="3014751" y="1345577"/>
                  </a:lnTo>
                  <a:lnTo>
                    <a:pt x="224269" y="1345577"/>
                  </a:lnTo>
                  <a:lnTo>
                    <a:pt x="179070" y="1341021"/>
                  </a:lnTo>
                  <a:lnTo>
                    <a:pt x="136972" y="1327953"/>
                  </a:lnTo>
                  <a:lnTo>
                    <a:pt x="98877" y="1307276"/>
                  </a:lnTo>
                  <a:lnTo>
                    <a:pt x="65685" y="1279891"/>
                  </a:lnTo>
                  <a:lnTo>
                    <a:pt x="38300" y="1246700"/>
                  </a:lnTo>
                  <a:lnTo>
                    <a:pt x="17623" y="1208605"/>
                  </a:lnTo>
                  <a:lnTo>
                    <a:pt x="4556" y="1166507"/>
                  </a:lnTo>
                  <a:lnTo>
                    <a:pt x="0" y="1121308"/>
                  </a:lnTo>
                  <a:lnTo>
                    <a:pt x="0" y="224269"/>
                  </a:lnTo>
                  <a:close/>
                </a:path>
              </a:pathLst>
            </a:custGeom>
            <a:ln w="31750">
              <a:solidFill>
                <a:srgbClr val="FFFFFF"/>
              </a:solidFill>
            </a:ln>
          </p:spPr>
          <p:txBody>
            <a:bodyPr wrap="square" lIns="0" tIns="0" rIns="0" bIns="0" rtlCol="0"/>
            <a:lstStyle/>
            <a:p>
              <a:endParaRPr/>
            </a:p>
          </p:txBody>
        </p:sp>
      </p:grpSp>
      <p:sp>
        <p:nvSpPr>
          <p:cNvPr id="22" name="object 22"/>
          <p:cNvSpPr txBox="1"/>
          <p:nvPr/>
        </p:nvSpPr>
        <p:spPr>
          <a:xfrm>
            <a:off x="2015062" y="2293792"/>
            <a:ext cx="2233136" cy="535724"/>
          </a:xfrm>
          <a:prstGeom prst="rect">
            <a:avLst/>
          </a:prstGeom>
        </p:spPr>
        <p:txBody>
          <a:bodyPr vert="horz" wrap="square" lIns="0" tIns="27623" rIns="0" bIns="0" rtlCol="0">
            <a:spAutoFit/>
          </a:bodyPr>
          <a:lstStyle/>
          <a:p>
            <a:pPr algn="ctr"/>
            <a:r>
              <a:rPr lang="en-IN" sz="1100" b="1" dirty="0" smtClean="0"/>
              <a:t>NOTIFICATION NO. S.O. 3732(E) [F.NO.1/14/EM/2015]</a:t>
            </a:r>
            <a:r>
              <a:rPr lang="en-IN" sz="1100" dirty="0" smtClean="0"/>
              <a:t>, </a:t>
            </a:r>
            <a:r>
              <a:rPr lang="en-IN" sz="1100" b="1" dirty="0" smtClean="0"/>
              <a:t>DATED 17-10-2019</a:t>
            </a:r>
            <a:endParaRPr lang="en-US" sz="1100" dirty="0"/>
          </a:p>
        </p:txBody>
      </p:sp>
      <p:grpSp>
        <p:nvGrpSpPr>
          <p:cNvPr id="23" name="object 23"/>
          <p:cNvGrpSpPr/>
          <p:nvPr/>
        </p:nvGrpSpPr>
        <p:grpSpPr>
          <a:xfrm>
            <a:off x="2572321" y="3351275"/>
            <a:ext cx="1990249" cy="713423"/>
            <a:chOff x="3429761" y="4468367"/>
            <a:chExt cx="2653665" cy="951230"/>
          </a:xfrm>
        </p:grpSpPr>
        <p:sp>
          <p:nvSpPr>
            <p:cNvPr id="24" name="object 24"/>
            <p:cNvSpPr/>
            <p:nvPr/>
          </p:nvSpPr>
          <p:spPr>
            <a:xfrm>
              <a:off x="3429761" y="4468367"/>
              <a:ext cx="2653284" cy="950976"/>
            </a:xfrm>
            <a:prstGeom prst="rect">
              <a:avLst/>
            </a:prstGeom>
            <a:blipFill>
              <a:blip r:embed="rId5" cstate="print"/>
              <a:stretch>
                <a:fillRect/>
              </a:stretch>
            </a:blipFill>
          </p:spPr>
          <p:txBody>
            <a:bodyPr wrap="square" lIns="0" tIns="0" rIns="0" bIns="0" rtlCol="0"/>
            <a:lstStyle/>
            <a:p>
              <a:endParaRPr/>
            </a:p>
          </p:txBody>
        </p:sp>
        <p:sp>
          <p:nvSpPr>
            <p:cNvPr id="25" name="object 25"/>
            <p:cNvSpPr/>
            <p:nvPr/>
          </p:nvSpPr>
          <p:spPr>
            <a:xfrm>
              <a:off x="3496983" y="4509782"/>
              <a:ext cx="2516505" cy="814705"/>
            </a:xfrm>
            <a:custGeom>
              <a:avLst/>
              <a:gdLst/>
              <a:ahLst/>
              <a:cxnLst/>
              <a:rect l="l" t="t" r="r" b="b"/>
              <a:pathLst>
                <a:path w="2516504" h="814704">
                  <a:moveTo>
                    <a:pt x="2380170" y="0"/>
                  </a:moveTo>
                  <a:lnTo>
                    <a:pt x="135763" y="0"/>
                  </a:lnTo>
                  <a:lnTo>
                    <a:pt x="92851" y="6921"/>
                  </a:lnTo>
                  <a:lnTo>
                    <a:pt x="55582" y="26194"/>
                  </a:lnTo>
                  <a:lnTo>
                    <a:pt x="26194" y="55582"/>
                  </a:lnTo>
                  <a:lnTo>
                    <a:pt x="6921" y="92851"/>
                  </a:lnTo>
                  <a:lnTo>
                    <a:pt x="0" y="135762"/>
                  </a:lnTo>
                  <a:lnTo>
                    <a:pt x="0" y="678789"/>
                  </a:lnTo>
                  <a:lnTo>
                    <a:pt x="6921" y="721695"/>
                  </a:lnTo>
                  <a:lnTo>
                    <a:pt x="26194" y="758959"/>
                  </a:lnTo>
                  <a:lnTo>
                    <a:pt x="55582" y="788346"/>
                  </a:lnTo>
                  <a:lnTo>
                    <a:pt x="92851" y="807618"/>
                  </a:lnTo>
                  <a:lnTo>
                    <a:pt x="135763" y="814539"/>
                  </a:lnTo>
                  <a:lnTo>
                    <a:pt x="2380170" y="814539"/>
                  </a:lnTo>
                  <a:lnTo>
                    <a:pt x="2423082" y="807618"/>
                  </a:lnTo>
                  <a:lnTo>
                    <a:pt x="2460350" y="788346"/>
                  </a:lnTo>
                  <a:lnTo>
                    <a:pt x="2489739" y="758959"/>
                  </a:lnTo>
                  <a:lnTo>
                    <a:pt x="2509012" y="721695"/>
                  </a:lnTo>
                  <a:lnTo>
                    <a:pt x="2515933" y="678789"/>
                  </a:lnTo>
                  <a:lnTo>
                    <a:pt x="2515933" y="135762"/>
                  </a:lnTo>
                  <a:lnTo>
                    <a:pt x="2509012" y="92851"/>
                  </a:lnTo>
                  <a:lnTo>
                    <a:pt x="2489739" y="55582"/>
                  </a:lnTo>
                  <a:lnTo>
                    <a:pt x="2460350" y="26194"/>
                  </a:lnTo>
                  <a:lnTo>
                    <a:pt x="2423082" y="6921"/>
                  </a:lnTo>
                  <a:lnTo>
                    <a:pt x="2380170" y="0"/>
                  </a:lnTo>
                  <a:close/>
                </a:path>
              </a:pathLst>
            </a:custGeom>
            <a:solidFill>
              <a:srgbClr val="4BACC6"/>
            </a:solidFill>
          </p:spPr>
          <p:txBody>
            <a:bodyPr wrap="square" lIns="0" tIns="0" rIns="0" bIns="0" rtlCol="0"/>
            <a:lstStyle/>
            <a:p>
              <a:endParaRPr/>
            </a:p>
          </p:txBody>
        </p:sp>
        <p:sp>
          <p:nvSpPr>
            <p:cNvPr id="26" name="object 26"/>
            <p:cNvSpPr/>
            <p:nvPr/>
          </p:nvSpPr>
          <p:spPr>
            <a:xfrm>
              <a:off x="3496983" y="4509782"/>
              <a:ext cx="2516505" cy="814705"/>
            </a:xfrm>
            <a:custGeom>
              <a:avLst/>
              <a:gdLst/>
              <a:ahLst/>
              <a:cxnLst/>
              <a:rect l="l" t="t" r="r" b="b"/>
              <a:pathLst>
                <a:path w="2516504" h="814704">
                  <a:moveTo>
                    <a:pt x="0" y="135762"/>
                  </a:moveTo>
                  <a:lnTo>
                    <a:pt x="6921" y="92851"/>
                  </a:lnTo>
                  <a:lnTo>
                    <a:pt x="26194" y="55582"/>
                  </a:lnTo>
                  <a:lnTo>
                    <a:pt x="55582" y="26194"/>
                  </a:lnTo>
                  <a:lnTo>
                    <a:pt x="92851" y="6921"/>
                  </a:lnTo>
                  <a:lnTo>
                    <a:pt x="135763" y="0"/>
                  </a:lnTo>
                  <a:lnTo>
                    <a:pt x="2380170" y="0"/>
                  </a:lnTo>
                  <a:lnTo>
                    <a:pt x="2423082" y="6921"/>
                  </a:lnTo>
                  <a:lnTo>
                    <a:pt x="2460350" y="26194"/>
                  </a:lnTo>
                  <a:lnTo>
                    <a:pt x="2489739" y="55582"/>
                  </a:lnTo>
                  <a:lnTo>
                    <a:pt x="2509012" y="92851"/>
                  </a:lnTo>
                  <a:lnTo>
                    <a:pt x="2515933" y="135762"/>
                  </a:lnTo>
                  <a:lnTo>
                    <a:pt x="2515933" y="678789"/>
                  </a:lnTo>
                  <a:lnTo>
                    <a:pt x="2509012" y="721695"/>
                  </a:lnTo>
                  <a:lnTo>
                    <a:pt x="2489739" y="758959"/>
                  </a:lnTo>
                  <a:lnTo>
                    <a:pt x="2460350" y="788346"/>
                  </a:lnTo>
                  <a:lnTo>
                    <a:pt x="2423082" y="807618"/>
                  </a:lnTo>
                  <a:lnTo>
                    <a:pt x="2380170" y="814539"/>
                  </a:lnTo>
                  <a:lnTo>
                    <a:pt x="135763" y="814539"/>
                  </a:lnTo>
                  <a:lnTo>
                    <a:pt x="92851" y="807618"/>
                  </a:lnTo>
                  <a:lnTo>
                    <a:pt x="55582" y="788346"/>
                  </a:lnTo>
                  <a:lnTo>
                    <a:pt x="26194" y="758959"/>
                  </a:lnTo>
                  <a:lnTo>
                    <a:pt x="6921" y="721695"/>
                  </a:lnTo>
                  <a:lnTo>
                    <a:pt x="0" y="678789"/>
                  </a:lnTo>
                  <a:lnTo>
                    <a:pt x="0" y="135762"/>
                  </a:lnTo>
                  <a:close/>
                </a:path>
              </a:pathLst>
            </a:custGeom>
            <a:ln w="31750">
              <a:solidFill>
                <a:srgbClr val="FFFFFF"/>
              </a:solidFill>
            </a:ln>
          </p:spPr>
          <p:txBody>
            <a:bodyPr wrap="square" lIns="0" tIns="0" rIns="0" bIns="0" rtlCol="0"/>
            <a:lstStyle/>
            <a:p>
              <a:endParaRPr/>
            </a:p>
          </p:txBody>
        </p:sp>
      </p:grpSp>
      <p:sp>
        <p:nvSpPr>
          <p:cNvPr id="27" name="object 27"/>
          <p:cNvSpPr txBox="1"/>
          <p:nvPr/>
        </p:nvSpPr>
        <p:spPr>
          <a:xfrm>
            <a:off x="2691198" y="3514248"/>
            <a:ext cx="1749743" cy="451086"/>
          </a:xfrm>
          <a:prstGeom prst="rect">
            <a:avLst/>
          </a:prstGeom>
        </p:spPr>
        <p:txBody>
          <a:bodyPr vert="horz" wrap="square" lIns="0" tIns="27623" rIns="0" bIns="0" rtlCol="0">
            <a:spAutoFit/>
          </a:bodyPr>
          <a:lstStyle/>
          <a:p>
            <a:pPr marL="9525" marR="3810" indent="336232">
              <a:lnSpc>
                <a:spcPts val="1133"/>
              </a:lnSpc>
              <a:spcBef>
                <a:spcPts val="217"/>
              </a:spcBef>
            </a:pPr>
            <a:r>
              <a:rPr sz="1100" b="1" spc="-4" dirty="0">
                <a:solidFill>
                  <a:srgbClr val="FFFFFF"/>
                </a:solidFill>
                <a:latin typeface="Georgia"/>
                <a:cs typeface="Georgia"/>
              </a:rPr>
              <a:t>FEM </a:t>
            </a:r>
            <a:r>
              <a:rPr sz="1100" b="1" spc="-8" dirty="0">
                <a:solidFill>
                  <a:srgbClr val="FFFFFF"/>
                </a:solidFill>
                <a:latin typeface="Georgia"/>
                <a:cs typeface="Georgia"/>
              </a:rPr>
              <a:t>(Non-debt  </a:t>
            </a:r>
            <a:r>
              <a:rPr sz="1100" b="1" spc="-4" dirty="0">
                <a:solidFill>
                  <a:srgbClr val="FFFFFF"/>
                </a:solidFill>
                <a:latin typeface="Georgia"/>
                <a:cs typeface="Georgia"/>
              </a:rPr>
              <a:t>instruments) Rules,</a:t>
            </a:r>
            <a:r>
              <a:rPr sz="1100" b="1" spc="-41" dirty="0">
                <a:solidFill>
                  <a:srgbClr val="FFFFFF"/>
                </a:solidFill>
                <a:latin typeface="Georgia"/>
                <a:cs typeface="Georgia"/>
              </a:rPr>
              <a:t> </a:t>
            </a:r>
            <a:r>
              <a:rPr sz="1100" b="1" spc="-4" dirty="0">
                <a:solidFill>
                  <a:srgbClr val="FFFFFF"/>
                </a:solidFill>
                <a:latin typeface="Georgia"/>
                <a:cs typeface="Georgia"/>
              </a:rPr>
              <a:t>2019</a:t>
            </a:r>
            <a:endParaRPr sz="1100">
              <a:latin typeface="Georgia"/>
              <a:cs typeface="Georgia"/>
            </a:endParaRPr>
          </a:p>
        </p:txBody>
      </p:sp>
      <p:grpSp>
        <p:nvGrpSpPr>
          <p:cNvPr id="28" name="object 28"/>
          <p:cNvGrpSpPr/>
          <p:nvPr/>
        </p:nvGrpSpPr>
        <p:grpSpPr>
          <a:xfrm>
            <a:off x="2572321" y="4200525"/>
            <a:ext cx="2434590" cy="715327"/>
            <a:chOff x="3429761" y="5600700"/>
            <a:chExt cx="3246120" cy="953769"/>
          </a:xfrm>
        </p:grpSpPr>
        <p:sp>
          <p:nvSpPr>
            <p:cNvPr id="29" name="object 29"/>
            <p:cNvSpPr/>
            <p:nvPr/>
          </p:nvSpPr>
          <p:spPr>
            <a:xfrm>
              <a:off x="3429761" y="5600700"/>
              <a:ext cx="3246119" cy="953259"/>
            </a:xfrm>
            <a:prstGeom prst="rect">
              <a:avLst/>
            </a:prstGeom>
            <a:blipFill>
              <a:blip r:embed="rId6" cstate="print"/>
              <a:stretch>
                <a:fillRect/>
              </a:stretch>
            </a:blipFill>
          </p:spPr>
          <p:txBody>
            <a:bodyPr wrap="square" lIns="0" tIns="0" rIns="0" bIns="0" rtlCol="0"/>
            <a:lstStyle/>
            <a:p>
              <a:endParaRPr/>
            </a:p>
          </p:txBody>
        </p:sp>
        <p:sp>
          <p:nvSpPr>
            <p:cNvPr id="30" name="object 30"/>
            <p:cNvSpPr/>
            <p:nvPr/>
          </p:nvSpPr>
          <p:spPr>
            <a:xfrm>
              <a:off x="3496983" y="5642176"/>
              <a:ext cx="3109595" cy="816610"/>
            </a:xfrm>
            <a:custGeom>
              <a:avLst/>
              <a:gdLst/>
              <a:ahLst/>
              <a:cxnLst/>
              <a:rect l="l" t="t" r="r" b="b"/>
              <a:pathLst>
                <a:path w="3109595" h="816610">
                  <a:moveTo>
                    <a:pt x="2973158" y="0"/>
                  </a:moveTo>
                  <a:lnTo>
                    <a:pt x="136029" y="0"/>
                  </a:lnTo>
                  <a:lnTo>
                    <a:pt x="93031" y="6935"/>
                  </a:lnTo>
                  <a:lnTo>
                    <a:pt x="55689" y="26247"/>
                  </a:lnTo>
                  <a:lnTo>
                    <a:pt x="26244" y="55695"/>
                  </a:lnTo>
                  <a:lnTo>
                    <a:pt x="6934" y="93036"/>
                  </a:lnTo>
                  <a:lnTo>
                    <a:pt x="0" y="136029"/>
                  </a:lnTo>
                  <a:lnTo>
                    <a:pt x="0" y="680110"/>
                  </a:lnTo>
                  <a:lnTo>
                    <a:pt x="6934" y="723103"/>
                  </a:lnTo>
                  <a:lnTo>
                    <a:pt x="26244" y="760444"/>
                  </a:lnTo>
                  <a:lnTo>
                    <a:pt x="55689" y="789892"/>
                  </a:lnTo>
                  <a:lnTo>
                    <a:pt x="93031" y="809204"/>
                  </a:lnTo>
                  <a:lnTo>
                    <a:pt x="136029" y="816140"/>
                  </a:lnTo>
                  <a:lnTo>
                    <a:pt x="2973158" y="816140"/>
                  </a:lnTo>
                  <a:lnTo>
                    <a:pt x="3016152" y="809204"/>
                  </a:lnTo>
                  <a:lnTo>
                    <a:pt x="3053493" y="789892"/>
                  </a:lnTo>
                  <a:lnTo>
                    <a:pt x="3082940" y="760444"/>
                  </a:lnTo>
                  <a:lnTo>
                    <a:pt x="3102253" y="723103"/>
                  </a:lnTo>
                  <a:lnTo>
                    <a:pt x="3109188" y="680110"/>
                  </a:lnTo>
                  <a:lnTo>
                    <a:pt x="3109188" y="136029"/>
                  </a:lnTo>
                  <a:lnTo>
                    <a:pt x="3102253" y="93036"/>
                  </a:lnTo>
                  <a:lnTo>
                    <a:pt x="3082940" y="55695"/>
                  </a:lnTo>
                  <a:lnTo>
                    <a:pt x="3053493" y="26247"/>
                  </a:lnTo>
                  <a:lnTo>
                    <a:pt x="3016152" y="6935"/>
                  </a:lnTo>
                  <a:lnTo>
                    <a:pt x="2973158" y="0"/>
                  </a:lnTo>
                  <a:close/>
                </a:path>
              </a:pathLst>
            </a:custGeom>
            <a:solidFill>
              <a:srgbClr val="4BACC6"/>
            </a:solidFill>
          </p:spPr>
          <p:txBody>
            <a:bodyPr wrap="square" lIns="0" tIns="0" rIns="0" bIns="0" rtlCol="0"/>
            <a:lstStyle/>
            <a:p>
              <a:endParaRPr/>
            </a:p>
          </p:txBody>
        </p:sp>
        <p:sp>
          <p:nvSpPr>
            <p:cNvPr id="31" name="object 31"/>
            <p:cNvSpPr/>
            <p:nvPr/>
          </p:nvSpPr>
          <p:spPr>
            <a:xfrm>
              <a:off x="3496983" y="5642176"/>
              <a:ext cx="3109595" cy="816610"/>
            </a:xfrm>
            <a:custGeom>
              <a:avLst/>
              <a:gdLst/>
              <a:ahLst/>
              <a:cxnLst/>
              <a:rect l="l" t="t" r="r" b="b"/>
              <a:pathLst>
                <a:path w="3109595" h="816610">
                  <a:moveTo>
                    <a:pt x="0" y="136029"/>
                  </a:moveTo>
                  <a:lnTo>
                    <a:pt x="6934" y="93036"/>
                  </a:lnTo>
                  <a:lnTo>
                    <a:pt x="26244" y="55695"/>
                  </a:lnTo>
                  <a:lnTo>
                    <a:pt x="55689" y="26247"/>
                  </a:lnTo>
                  <a:lnTo>
                    <a:pt x="93031" y="6935"/>
                  </a:lnTo>
                  <a:lnTo>
                    <a:pt x="136029" y="0"/>
                  </a:lnTo>
                  <a:lnTo>
                    <a:pt x="2973158" y="0"/>
                  </a:lnTo>
                  <a:lnTo>
                    <a:pt x="3016152" y="6935"/>
                  </a:lnTo>
                  <a:lnTo>
                    <a:pt x="3053493" y="26247"/>
                  </a:lnTo>
                  <a:lnTo>
                    <a:pt x="3082940" y="55695"/>
                  </a:lnTo>
                  <a:lnTo>
                    <a:pt x="3102253" y="93036"/>
                  </a:lnTo>
                  <a:lnTo>
                    <a:pt x="3109188" y="136029"/>
                  </a:lnTo>
                  <a:lnTo>
                    <a:pt x="3109188" y="680110"/>
                  </a:lnTo>
                  <a:lnTo>
                    <a:pt x="3102253" y="723103"/>
                  </a:lnTo>
                  <a:lnTo>
                    <a:pt x="3082940" y="760444"/>
                  </a:lnTo>
                  <a:lnTo>
                    <a:pt x="3053493" y="789892"/>
                  </a:lnTo>
                  <a:lnTo>
                    <a:pt x="3016152" y="809204"/>
                  </a:lnTo>
                  <a:lnTo>
                    <a:pt x="2973158" y="816140"/>
                  </a:lnTo>
                  <a:lnTo>
                    <a:pt x="136029" y="816140"/>
                  </a:lnTo>
                  <a:lnTo>
                    <a:pt x="93031" y="809204"/>
                  </a:lnTo>
                  <a:lnTo>
                    <a:pt x="55689" y="789892"/>
                  </a:lnTo>
                  <a:lnTo>
                    <a:pt x="26244" y="760444"/>
                  </a:lnTo>
                  <a:lnTo>
                    <a:pt x="6934" y="723103"/>
                  </a:lnTo>
                  <a:lnTo>
                    <a:pt x="0" y="680110"/>
                  </a:lnTo>
                  <a:lnTo>
                    <a:pt x="0" y="136029"/>
                  </a:lnTo>
                  <a:close/>
                </a:path>
              </a:pathLst>
            </a:custGeom>
            <a:ln w="31750">
              <a:solidFill>
                <a:srgbClr val="FFFFFF"/>
              </a:solidFill>
            </a:ln>
          </p:spPr>
          <p:txBody>
            <a:bodyPr wrap="square" lIns="0" tIns="0" rIns="0" bIns="0" rtlCol="0"/>
            <a:lstStyle/>
            <a:p>
              <a:endParaRPr/>
            </a:p>
          </p:txBody>
        </p:sp>
      </p:grpSp>
      <p:sp>
        <p:nvSpPr>
          <p:cNvPr id="32" name="object 32"/>
          <p:cNvSpPr txBox="1"/>
          <p:nvPr/>
        </p:nvSpPr>
        <p:spPr>
          <a:xfrm>
            <a:off x="2690979" y="4292132"/>
            <a:ext cx="2195513" cy="592150"/>
          </a:xfrm>
          <a:prstGeom prst="rect">
            <a:avLst/>
          </a:prstGeom>
        </p:spPr>
        <p:txBody>
          <a:bodyPr vert="horz" wrap="square" lIns="0" tIns="27623" rIns="0" bIns="0" rtlCol="0">
            <a:spAutoFit/>
          </a:bodyPr>
          <a:lstStyle/>
          <a:p>
            <a:pPr marL="9525" marR="4286" algn="ctr">
              <a:lnSpc>
                <a:spcPts val="1133"/>
              </a:lnSpc>
              <a:spcBef>
                <a:spcPts val="217"/>
              </a:spcBef>
            </a:pPr>
            <a:r>
              <a:rPr sz="1100" b="1" spc="-4" dirty="0">
                <a:solidFill>
                  <a:srgbClr val="FFFFFF"/>
                </a:solidFill>
                <a:latin typeface="Georgia"/>
                <a:cs typeface="Georgia"/>
              </a:rPr>
              <a:t>FEM </a:t>
            </a:r>
            <a:r>
              <a:rPr sz="1100" b="1" spc="-8" dirty="0">
                <a:solidFill>
                  <a:srgbClr val="FFFFFF"/>
                </a:solidFill>
                <a:latin typeface="Georgia"/>
                <a:cs typeface="Georgia"/>
              </a:rPr>
              <a:t>(Mode </a:t>
            </a:r>
            <a:r>
              <a:rPr sz="1100" b="1" spc="-4" dirty="0">
                <a:solidFill>
                  <a:srgbClr val="FFFFFF"/>
                </a:solidFill>
                <a:latin typeface="Georgia"/>
                <a:cs typeface="Georgia"/>
              </a:rPr>
              <a:t>of Payment and  Reporting of Non-Debt  Instruments) Regulations,</a:t>
            </a:r>
            <a:r>
              <a:rPr sz="1100" b="1" spc="-26" dirty="0">
                <a:solidFill>
                  <a:srgbClr val="FFFFFF"/>
                </a:solidFill>
                <a:latin typeface="Georgia"/>
                <a:cs typeface="Georgia"/>
              </a:rPr>
              <a:t> </a:t>
            </a:r>
            <a:r>
              <a:rPr sz="1100" b="1" spc="-4" dirty="0">
                <a:solidFill>
                  <a:srgbClr val="FFFFFF"/>
                </a:solidFill>
                <a:latin typeface="Georgia"/>
                <a:cs typeface="Georgia"/>
              </a:rPr>
              <a:t>2019</a:t>
            </a:r>
            <a:endParaRPr sz="1100">
              <a:latin typeface="Georgia"/>
              <a:cs typeface="Georgia"/>
            </a:endParaRPr>
          </a:p>
        </p:txBody>
      </p:sp>
      <p:grpSp>
        <p:nvGrpSpPr>
          <p:cNvPr id="33" name="object 33"/>
          <p:cNvGrpSpPr/>
          <p:nvPr/>
        </p:nvGrpSpPr>
        <p:grpSpPr>
          <a:xfrm>
            <a:off x="5143504" y="1371600"/>
            <a:ext cx="1857387" cy="577215"/>
            <a:chOff x="6903076" y="1828800"/>
            <a:chExt cx="1974870" cy="769620"/>
          </a:xfrm>
        </p:grpSpPr>
        <p:sp>
          <p:nvSpPr>
            <p:cNvPr id="34" name="object 34"/>
            <p:cNvSpPr/>
            <p:nvPr/>
          </p:nvSpPr>
          <p:spPr>
            <a:xfrm>
              <a:off x="7080504" y="1828800"/>
              <a:ext cx="1721345" cy="769620"/>
            </a:xfrm>
            <a:prstGeom prst="rect">
              <a:avLst/>
            </a:prstGeom>
            <a:blipFill>
              <a:blip r:embed="rId7" cstate="print"/>
              <a:stretch>
                <a:fillRect/>
              </a:stretch>
            </a:blipFill>
          </p:spPr>
          <p:txBody>
            <a:bodyPr wrap="square" lIns="0" tIns="0" rIns="0" bIns="0" rtlCol="0"/>
            <a:lstStyle/>
            <a:p>
              <a:endParaRPr/>
            </a:p>
          </p:txBody>
        </p:sp>
        <p:sp>
          <p:nvSpPr>
            <p:cNvPr id="35" name="object 35"/>
            <p:cNvSpPr/>
            <p:nvPr/>
          </p:nvSpPr>
          <p:spPr>
            <a:xfrm>
              <a:off x="6903076" y="1870633"/>
              <a:ext cx="1974870" cy="632460"/>
            </a:xfrm>
            <a:custGeom>
              <a:avLst/>
              <a:gdLst/>
              <a:ahLst/>
              <a:cxnLst/>
              <a:rect l="l" t="t" r="r" b="b"/>
              <a:pathLst>
                <a:path w="1584325" h="632460">
                  <a:moveTo>
                    <a:pt x="1478737" y="0"/>
                  </a:moveTo>
                  <a:lnTo>
                    <a:pt x="105410" y="0"/>
                  </a:lnTo>
                  <a:lnTo>
                    <a:pt x="64379" y="8283"/>
                  </a:lnTo>
                  <a:lnTo>
                    <a:pt x="30873" y="30873"/>
                  </a:lnTo>
                  <a:lnTo>
                    <a:pt x="8283" y="64379"/>
                  </a:lnTo>
                  <a:lnTo>
                    <a:pt x="0" y="105410"/>
                  </a:lnTo>
                  <a:lnTo>
                    <a:pt x="0" y="527037"/>
                  </a:lnTo>
                  <a:lnTo>
                    <a:pt x="8283" y="568067"/>
                  </a:lnTo>
                  <a:lnTo>
                    <a:pt x="30873" y="601573"/>
                  </a:lnTo>
                  <a:lnTo>
                    <a:pt x="64379" y="624163"/>
                  </a:lnTo>
                  <a:lnTo>
                    <a:pt x="105410" y="632447"/>
                  </a:lnTo>
                  <a:lnTo>
                    <a:pt x="1478737" y="632447"/>
                  </a:lnTo>
                  <a:lnTo>
                    <a:pt x="1519767" y="624163"/>
                  </a:lnTo>
                  <a:lnTo>
                    <a:pt x="1553273" y="601573"/>
                  </a:lnTo>
                  <a:lnTo>
                    <a:pt x="1575863" y="568067"/>
                  </a:lnTo>
                  <a:lnTo>
                    <a:pt x="1584147" y="527037"/>
                  </a:lnTo>
                  <a:lnTo>
                    <a:pt x="1584147" y="105410"/>
                  </a:lnTo>
                  <a:lnTo>
                    <a:pt x="1575863" y="64379"/>
                  </a:lnTo>
                  <a:lnTo>
                    <a:pt x="1553273" y="30873"/>
                  </a:lnTo>
                  <a:lnTo>
                    <a:pt x="1519767" y="8283"/>
                  </a:lnTo>
                  <a:lnTo>
                    <a:pt x="1478737" y="0"/>
                  </a:lnTo>
                  <a:close/>
                </a:path>
              </a:pathLst>
            </a:custGeom>
            <a:solidFill>
              <a:srgbClr val="9BBB59"/>
            </a:solidFill>
          </p:spPr>
          <p:txBody>
            <a:bodyPr wrap="square" lIns="0" tIns="0" rIns="0" bIns="0" rtlCol="0"/>
            <a:lstStyle/>
            <a:p>
              <a:endParaRPr/>
            </a:p>
          </p:txBody>
        </p:sp>
        <p:sp>
          <p:nvSpPr>
            <p:cNvPr id="36" name="object 36"/>
            <p:cNvSpPr/>
            <p:nvPr/>
          </p:nvSpPr>
          <p:spPr>
            <a:xfrm>
              <a:off x="7147598" y="1870633"/>
              <a:ext cx="1584325" cy="632460"/>
            </a:xfrm>
            <a:custGeom>
              <a:avLst/>
              <a:gdLst/>
              <a:ahLst/>
              <a:cxnLst/>
              <a:rect l="l" t="t" r="r" b="b"/>
              <a:pathLst>
                <a:path w="1584325" h="632460">
                  <a:moveTo>
                    <a:pt x="0" y="105410"/>
                  </a:moveTo>
                  <a:lnTo>
                    <a:pt x="8283" y="64379"/>
                  </a:lnTo>
                  <a:lnTo>
                    <a:pt x="30873" y="30873"/>
                  </a:lnTo>
                  <a:lnTo>
                    <a:pt x="64379" y="8283"/>
                  </a:lnTo>
                  <a:lnTo>
                    <a:pt x="105410" y="0"/>
                  </a:lnTo>
                  <a:lnTo>
                    <a:pt x="1478737" y="0"/>
                  </a:lnTo>
                  <a:lnTo>
                    <a:pt x="1519767" y="8283"/>
                  </a:lnTo>
                  <a:lnTo>
                    <a:pt x="1553273" y="30873"/>
                  </a:lnTo>
                  <a:lnTo>
                    <a:pt x="1575863" y="64379"/>
                  </a:lnTo>
                  <a:lnTo>
                    <a:pt x="1584147" y="105410"/>
                  </a:lnTo>
                  <a:lnTo>
                    <a:pt x="1584147" y="527037"/>
                  </a:lnTo>
                  <a:lnTo>
                    <a:pt x="1575863" y="568067"/>
                  </a:lnTo>
                  <a:lnTo>
                    <a:pt x="1553273" y="601573"/>
                  </a:lnTo>
                  <a:lnTo>
                    <a:pt x="1519767" y="624163"/>
                  </a:lnTo>
                  <a:lnTo>
                    <a:pt x="1478737" y="632447"/>
                  </a:lnTo>
                  <a:lnTo>
                    <a:pt x="105410" y="632447"/>
                  </a:lnTo>
                  <a:lnTo>
                    <a:pt x="64379" y="624163"/>
                  </a:lnTo>
                  <a:lnTo>
                    <a:pt x="30873" y="601573"/>
                  </a:lnTo>
                  <a:lnTo>
                    <a:pt x="8283" y="568067"/>
                  </a:lnTo>
                  <a:lnTo>
                    <a:pt x="0" y="527037"/>
                  </a:lnTo>
                  <a:lnTo>
                    <a:pt x="0" y="105410"/>
                  </a:lnTo>
                  <a:close/>
                </a:path>
              </a:pathLst>
            </a:custGeom>
            <a:ln w="31750">
              <a:solidFill>
                <a:srgbClr val="FFFFFF"/>
              </a:solidFill>
            </a:ln>
          </p:spPr>
          <p:txBody>
            <a:bodyPr wrap="square" lIns="0" tIns="0" rIns="0" bIns="0" rtlCol="0"/>
            <a:lstStyle/>
            <a:p>
              <a:endParaRPr/>
            </a:p>
          </p:txBody>
        </p:sp>
      </p:grpSp>
      <p:sp>
        <p:nvSpPr>
          <p:cNvPr id="37" name="object 37"/>
          <p:cNvSpPr txBox="1"/>
          <p:nvPr/>
        </p:nvSpPr>
        <p:spPr>
          <a:xfrm>
            <a:off x="5516850" y="1466593"/>
            <a:ext cx="1055414" cy="310021"/>
          </a:xfrm>
          <a:prstGeom prst="rect">
            <a:avLst/>
          </a:prstGeom>
        </p:spPr>
        <p:txBody>
          <a:bodyPr vert="horz" wrap="square" lIns="0" tIns="27623" rIns="0" bIns="0" rtlCol="0">
            <a:spAutoFit/>
          </a:bodyPr>
          <a:lstStyle/>
          <a:p>
            <a:pPr marL="9525" marR="3810" indent="264795">
              <a:lnSpc>
                <a:spcPts val="1133"/>
              </a:lnSpc>
              <a:spcBef>
                <a:spcPts val="217"/>
              </a:spcBef>
            </a:pPr>
            <a:r>
              <a:rPr sz="1100" b="1" spc="-8" dirty="0">
                <a:solidFill>
                  <a:srgbClr val="FFFFFF"/>
                </a:solidFill>
                <a:latin typeface="Georgia"/>
                <a:cs typeface="Georgia"/>
              </a:rPr>
              <a:t>Debt  </a:t>
            </a:r>
            <a:r>
              <a:rPr sz="1100" b="1" spc="-4" dirty="0">
                <a:solidFill>
                  <a:srgbClr val="FFFFFF"/>
                </a:solidFill>
                <a:latin typeface="Georgia"/>
                <a:cs typeface="Georgia"/>
              </a:rPr>
              <a:t>In</a:t>
            </a:r>
            <a:r>
              <a:rPr sz="1100" b="1" spc="-8" dirty="0">
                <a:solidFill>
                  <a:srgbClr val="FFFFFF"/>
                </a:solidFill>
                <a:latin typeface="Georgia"/>
                <a:cs typeface="Georgia"/>
              </a:rPr>
              <a:t>s</a:t>
            </a:r>
            <a:r>
              <a:rPr sz="1100" b="1" spc="-4" dirty="0">
                <a:solidFill>
                  <a:srgbClr val="FFFFFF"/>
                </a:solidFill>
                <a:latin typeface="Georgia"/>
                <a:cs typeface="Georgia"/>
              </a:rPr>
              <a:t>t</a:t>
            </a:r>
            <a:r>
              <a:rPr sz="1100" b="1" spc="-8" dirty="0">
                <a:solidFill>
                  <a:srgbClr val="FFFFFF"/>
                </a:solidFill>
                <a:latin typeface="Georgia"/>
                <a:cs typeface="Georgia"/>
              </a:rPr>
              <a:t>r</a:t>
            </a:r>
            <a:r>
              <a:rPr sz="1100" b="1" spc="-4" dirty="0">
                <a:solidFill>
                  <a:srgbClr val="FFFFFF"/>
                </a:solidFill>
                <a:latin typeface="Georgia"/>
                <a:cs typeface="Georgia"/>
              </a:rPr>
              <a:t>um</a:t>
            </a:r>
            <a:r>
              <a:rPr sz="1100" b="1" spc="-8" dirty="0">
                <a:solidFill>
                  <a:srgbClr val="FFFFFF"/>
                </a:solidFill>
                <a:latin typeface="Georgia"/>
                <a:cs typeface="Georgia"/>
              </a:rPr>
              <a:t>e</a:t>
            </a:r>
            <a:r>
              <a:rPr sz="1100" b="1" spc="-4" dirty="0">
                <a:solidFill>
                  <a:srgbClr val="FFFFFF"/>
                </a:solidFill>
                <a:latin typeface="Georgia"/>
                <a:cs typeface="Georgia"/>
              </a:rPr>
              <a:t>nts</a:t>
            </a:r>
            <a:endParaRPr sz="1100">
              <a:latin typeface="Georgia"/>
              <a:cs typeface="Georgia"/>
            </a:endParaRPr>
          </a:p>
        </p:txBody>
      </p:sp>
      <p:grpSp>
        <p:nvGrpSpPr>
          <p:cNvPr id="38" name="object 38"/>
          <p:cNvGrpSpPr/>
          <p:nvPr/>
        </p:nvGrpSpPr>
        <p:grpSpPr>
          <a:xfrm>
            <a:off x="4633151" y="2084832"/>
            <a:ext cx="2646045" cy="1138238"/>
            <a:chOff x="6177534" y="2779776"/>
            <a:chExt cx="3528060" cy="1517650"/>
          </a:xfrm>
        </p:grpSpPr>
        <p:sp>
          <p:nvSpPr>
            <p:cNvPr id="39" name="object 39"/>
            <p:cNvSpPr/>
            <p:nvPr/>
          </p:nvSpPr>
          <p:spPr>
            <a:xfrm>
              <a:off x="6177534" y="2779776"/>
              <a:ext cx="3528047" cy="1517142"/>
            </a:xfrm>
            <a:prstGeom prst="rect">
              <a:avLst/>
            </a:prstGeom>
            <a:blipFill>
              <a:blip r:embed="rId8" cstate="print"/>
              <a:stretch>
                <a:fillRect/>
              </a:stretch>
            </a:blipFill>
          </p:spPr>
          <p:txBody>
            <a:bodyPr wrap="square" lIns="0" tIns="0" rIns="0" bIns="0" rtlCol="0"/>
            <a:lstStyle/>
            <a:p>
              <a:endParaRPr/>
            </a:p>
          </p:txBody>
        </p:sp>
        <p:sp>
          <p:nvSpPr>
            <p:cNvPr id="40" name="object 40"/>
            <p:cNvSpPr/>
            <p:nvPr/>
          </p:nvSpPr>
          <p:spPr>
            <a:xfrm>
              <a:off x="6244107" y="2820924"/>
              <a:ext cx="3391535" cy="1381125"/>
            </a:xfrm>
            <a:custGeom>
              <a:avLst/>
              <a:gdLst/>
              <a:ahLst/>
              <a:cxnLst/>
              <a:rect l="l" t="t" r="r" b="b"/>
              <a:pathLst>
                <a:path w="3391534" h="1381125">
                  <a:moveTo>
                    <a:pt x="3161030" y="0"/>
                  </a:moveTo>
                  <a:lnTo>
                    <a:pt x="230111" y="0"/>
                  </a:lnTo>
                  <a:lnTo>
                    <a:pt x="183735" y="4674"/>
                  </a:lnTo>
                  <a:lnTo>
                    <a:pt x="140540" y="18083"/>
                  </a:lnTo>
                  <a:lnTo>
                    <a:pt x="101453" y="39298"/>
                  </a:lnTo>
                  <a:lnTo>
                    <a:pt x="67397" y="67397"/>
                  </a:lnTo>
                  <a:lnTo>
                    <a:pt x="39298" y="101453"/>
                  </a:lnTo>
                  <a:lnTo>
                    <a:pt x="18083" y="140540"/>
                  </a:lnTo>
                  <a:lnTo>
                    <a:pt x="4674" y="183735"/>
                  </a:lnTo>
                  <a:lnTo>
                    <a:pt x="0" y="230111"/>
                  </a:lnTo>
                  <a:lnTo>
                    <a:pt x="0" y="1150531"/>
                  </a:lnTo>
                  <a:lnTo>
                    <a:pt x="4674" y="1196902"/>
                  </a:lnTo>
                  <a:lnTo>
                    <a:pt x="18083" y="1240094"/>
                  </a:lnTo>
                  <a:lnTo>
                    <a:pt x="39298" y="1279179"/>
                  </a:lnTo>
                  <a:lnTo>
                    <a:pt x="67397" y="1313233"/>
                  </a:lnTo>
                  <a:lnTo>
                    <a:pt x="101453" y="1341331"/>
                  </a:lnTo>
                  <a:lnTo>
                    <a:pt x="140540" y="1362546"/>
                  </a:lnTo>
                  <a:lnTo>
                    <a:pt x="183735" y="1375954"/>
                  </a:lnTo>
                  <a:lnTo>
                    <a:pt x="230111" y="1380629"/>
                  </a:lnTo>
                  <a:lnTo>
                    <a:pt x="3161030" y="1380629"/>
                  </a:lnTo>
                  <a:lnTo>
                    <a:pt x="3207401" y="1375954"/>
                  </a:lnTo>
                  <a:lnTo>
                    <a:pt x="3250593" y="1362546"/>
                  </a:lnTo>
                  <a:lnTo>
                    <a:pt x="3289678" y="1341331"/>
                  </a:lnTo>
                  <a:lnTo>
                    <a:pt x="3323732" y="1313233"/>
                  </a:lnTo>
                  <a:lnTo>
                    <a:pt x="3351830" y="1279179"/>
                  </a:lnTo>
                  <a:lnTo>
                    <a:pt x="3373045" y="1240094"/>
                  </a:lnTo>
                  <a:lnTo>
                    <a:pt x="3386453" y="1196902"/>
                  </a:lnTo>
                  <a:lnTo>
                    <a:pt x="3391128" y="1150531"/>
                  </a:lnTo>
                  <a:lnTo>
                    <a:pt x="3391128" y="230111"/>
                  </a:lnTo>
                  <a:lnTo>
                    <a:pt x="3386453" y="183735"/>
                  </a:lnTo>
                  <a:lnTo>
                    <a:pt x="3373045" y="140540"/>
                  </a:lnTo>
                  <a:lnTo>
                    <a:pt x="3351830" y="101453"/>
                  </a:lnTo>
                  <a:lnTo>
                    <a:pt x="3323732" y="67397"/>
                  </a:lnTo>
                  <a:lnTo>
                    <a:pt x="3289678" y="39298"/>
                  </a:lnTo>
                  <a:lnTo>
                    <a:pt x="3250593" y="18083"/>
                  </a:lnTo>
                  <a:lnTo>
                    <a:pt x="3207401" y="4674"/>
                  </a:lnTo>
                  <a:lnTo>
                    <a:pt x="3161030" y="0"/>
                  </a:lnTo>
                  <a:close/>
                </a:path>
              </a:pathLst>
            </a:custGeom>
            <a:solidFill>
              <a:srgbClr val="8064A2"/>
            </a:solidFill>
          </p:spPr>
          <p:txBody>
            <a:bodyPr wrap="square" lIns="0" tIns="0" rIns="0" bIns="0" rtlCol="0"/>
            <a:lstStyle/>
            <a:p>
              <a:endParaRPr/>
            </a:p>
          </p:txBody>
        </p:sp>
        <p:sp>
          <p:nvSpPr>
            <p:cNvPr id="41" name="object 41"/>
            <p:cNvSpPr/>
            <p:nvPr/>
          </p:nvSpPr>
          <p:spPr>
            <a:xfrm>
              <a:off x="6244107" y="2820924"/>
              <a:ext cx="3391535" cy="1381125"/>
            </a:xfrm>
            <a:custGeom>
              <a:avLst/>
              <a:gdLst/>
              <a:ahLst/>
              <a:cxnLst/>
              <a:rect l="l" t="t" r="r" b="b"/>
              <a:pathLst>
                <a:path w="3391534" h="1381125">
                  <a:moveTo>
                    <a:pt x="0" y="230111"/>
                  </a:moveTo>
                  <a:lnTo>
                    <a:pt x="4674" y="183735"/>
                  </a:lnTo>
                  <a:lnTo>
                    <a:pt x="18083" y="140540"/>
                  </a:lnTo>
                  <a:lnTo>
                    <a:pt x="39298" y="101453"/>
                  </a:lnTo>
                  <a:lnTo>
                    <a:pt x="67397" y="67397"/>
                  </a:lnTo>
                  <a:lnTo>
                    <a:pt x="101453" y="39298"/>
                  </a:lnTo>
                  <a:lnTo>
                    <a:pt x="140540" y="18083"/>
                  </a:lnTo>
                  <a:lnTo>
                    <a:pt x="183735" y="4674"/>
                  </a:lnTo>
                  <a:lnTo>
                    <a:pt x="230111" y="0"/>
                  </a:lnTo>
                  <a:lnTo>
                    <a:pt x="3161030" y="0"/>
                  </a:lnTo>
                  <a:lnTo>
                    <a:pt x="3207401" y="4674"/>
                  </a:lnTo>
                  <a:lnTo>
                    <a:pt x="3250593" y="18083"/>
                  </a:lnTo>
                  <a:lnTo>
                    <a:pt x="3289678" y="39298"/>
                  </a:lnTo>
                  <a:lnTo>
                    <a:pt x="3323732" y="67397"/>
                  </a:lnTo>
                  <a:lnTo>
                    <a:pt x="3351830" y="101453"/>
                  </a:lnTo>
                  <a:lnTo>
                    <a:pt x="3373045" y="140540"/>
                  </a:lnTo>
                  <a:lnTo>
                    <a:pt x="3386453" y="183735"/>
                  </a:lnTo>
                  <a:lnTo>
                    <a:pt x="3391128" y="230111"/>
                  </a:lnTo>
                  <a:lnTo>
                    <a:pt x="3391128" y="1150531"/>
                  </a:lnTo>
                  <a:lnTo>
                    <a:pt x="3386453" y="1196902"/>
                  </a:lnTo>
                  <a:lnTo>
                    <a:pt x="3373045" y="1240094"/>
                  </a:lnTo>
                  <a:lnTo>
                    <a:pt x="3351830" y="1279179"/>
                  </a:lnTo>
                  <a:lnTo>
                    <a:pt x="3323732" y="1313233"/>
                  </a:lnTo>
                  <a:lnTo>
                    <a:pt x="3289678" y="1341331"/>
                  </a:lnTo>
                  <a:lnTo>
                    <a:pt x="3250593" y="1362546"/>
                  </a:lnTo>
                  <a:lnTo>
                    <a:pt x="3207401" y="1375954"/>
                  </a:lnTo>
                  <a:lnTo>
                    <a:pt x="3161030" y="1380629"/>
                  </a:lnTo>
                  <a:lnTo>
                    <a:pt x="230111" y="1380629"/>
                  </a:lnTo>
                  <a:lnTo>
                    <a:pt x="183735" y="1375954"/>
                  </a:lnTo>
                  <a:lnTo>
                    <a:pt x="140540" y="1362546"/>
                  </a:lnTo>
                  <a:lnTo>
                    <a:pt x="101453" y="1341331"/>
                  </a:lnTo>
                  <a:lnTo>
                    <a:pt x="67397" y="1313233"/>
                  </a:lnTo>
                  <a:lnTo>
                    <a:pt x="39298" y="1279179"/>
                  </a:lnTo>
                  <a:lnTo>
                    <a:pt x="18083" y="1240094"/>
                  </a:lnTo>
                  <a:lnTo>
                    <a:pt x="4674" y="1196902"/>
                  </a:lnTo>
                  <a:lnTo>
                    <a:pt x="0" y="1150531"/>
                  </a:lnTo>
                  <a:lnTo>
                    <a:pt x="0" y="230111"/>
                  </a:lnTo>
                  <a:close/>
                </a:path>
              </a:pathLst>
            </a:custGeom>
            <a:ln w="31750">
              <a:solidFill>
                <a:srgbClr val="FFFFFF"/>
              </a:solidFill>
            </a:ln>
          </p:spPr>
          <p:txBody>
            <a:bodyPr wrap="square" lIns="0" tIns="0" rIns="0" bIns="0" rtlCol="0"/>
            <a:lstStyle/>
            <a:p>
              <a:endParaRPr/>
            </a:p>
          </p:txBody>
        </p:sp>
      </p:grpSp>
      <p:sp>
        <p:nvSpPr>
          <p:cNvPr id="42" name="object 42"/>
          <p:cNvSpPr txBox="1"/>
          <p:nvPr/>
        </p:nvSpPr>
        <p:spPr>
          <a:xfrm>
            <a:off x="4837615" y="2387880"/>
            <a:ext cx="2233136" cy="366447"/>
          </a:xfrm>
          <a:prstGeom prst="rect">
            <a:avLst/>
          </a:prstGeom>
        </p:spPr>
        <p:txBody>
          <a:bodyPr vert="horz" wrap="square" lIns="0" tIns="27623" rIns="0" bIns="0" rtlCol="0">
            <a:spAutoFit/>
          </a:bodyPr>
          <a:lstStyle/>
          <a:p>
            <a:pPr algn="ctr"/>
            <a:r>
              <a:rPr lang="en-IN" sz="1100" b="1" dirty="0" smtClean="0"/>
              <a:t>NOTIFICATION NO S.O. 3722(E) [F.NO. 1/14/EM/2015]</a:t>
            </a:r>
            <a:r>
              <a:rPr lang="en-IN" sz="1100" dirty="0" smtClean="0"/>
              <a:t>, </a:t>
            </a:r>
            <a:r>
              <a:rPr lang="en-IN" sz="1100" b="1" dirty="0" smtClean="0"/>
              <a:t>DATED 16-10-2019</a:t>
            </a:r>
            <a:endParaRPr lang="en-US" sz="1100" dirty="0"/>
          </a:p>
        </p:txBody>
      </p:sp>
      <p:grpSp>
        <p:nvGrpSpPr>
          <p:cNvPr id="43" name="object 43"/>
          <p:cNvGrpSpPr/>
          <p:nvPr/>
        </p:nvGrpSpPr>
        <p:grpSpPr>
          <a:xfrm>
            <a:off x="5268659" y="3358133"/>
            <a:ext cx="1851184" cy="721043"/>
            <a:chOff x="7024878" y="4477511"/>
            <a:chExt cx="2468245" cy="961390"/>
          </a:xfrm>
        </p:grpSpPr>
        <p:sp>
          <p:nvSpPr>
            <p:cNvPr id="44" name="object 44"/>
            <p:cNvSpPr/>
            <p:nvPr/>
          </p:nvSpPr>
          <p:spPr>
            <a:xfrm>
              <a:off x="7024878" y="4477511"/>
              <a:ext cx="2468118" cy="960882"/>
            </a:xfrm>
            <a:prstGeom prst="rect">
              <a:avLst/>
            </a:prstGeom>
            <a:blipFill>
              <a:blip r:embed="rId9" cstate="print"/>
              <a:stretch>
                <a:fillRect/>
              </a:stretch>
            </a:blipFill>
          </p:spPr>
          <p:txBody>
            <a:bodyPr wrap="square" lIns="0" tIns="0" rIns="0" bIns="0" rtlCol="0"/>
            <a:lstStyle/>
            <a:p>
              <a:endParaRPr/>
            </a:p>
          </p:txBody>
        </p:sp>
        <p:sp>
          <p:nvSpPr>
            <p:cNvPr id="45" name="object 45"/>
            <p:cNvSpPr/>
            <p:nvPr/>
          </p:nvSpPr>
          <p:spPr>
            <a:xfrm>
              <a:off x="7091883" y="4519409"/>
              <a:ext cx="2331720" cy="823594"/>
            </a:xfrm>
            <a:custGeom>
              <a:avLst/>
              <a:gdLst/>
              <a:ahLst/>
              <a:cxnLst/>
              <a:rect l="l" t="t" r="r" b="b"/>
              <a:pathLst>
                <a:path w="2331720" h="823595">
                  <a:moveTo>
                    <a:pt x="2194140" y="0"/>
                  </a:moveTo>
                  <a:lnTo>
                    <a:pt x="137223" y="0"/>
                  </a:lnTo>
                  <a:lnTo>
                    <a:pt x="93847" y="6996"/>
                  </a:lnTo>
                  <a:lnTo>
                    <a:pt x="56177" y="26477"/>
                  </a:lnTo>
                  <a:lnTo>
                    <a:pt x="26474" y="56183"/>
                  </a:lnTo>
                  <a:lnTo>
                    <a:pt x="6995" y="93852"/>
                  </a:lnTo>
                  <a:lnTo>
                    <a:pt x="0" y="137223"/>
                  </a:lnTo>
                  <a:lnTo>
                    <a:pt x="0" y="686092"/>
                  </a:lnTo>
                  <a:lnTo>
                    <a:pt x="6995" y="729461"/>
                  </a:lnTo>
                  <a:lnTo>
                    <a:pt x="26474" y="767127"/>
                  </a:lnTo>
                  <a:lnTo>
                    <a:pt x="56177" y="796829"/>
                  </a:lnTo>
                  <a:lnTo>
                    <a:pt x="93847" y="816307"/>
                  </a:lnTo>
                  <a:lnTo>
                    <a:pt x="137223" y="823302"/>
                  </a:lnTo>
                  <a:lnTo>
                    <a:pt x="2194140" y="823302"/>
                  </a:lnTo>
                  <a:lnTo>
                    <a:pt x="2237510" y="816307"/>
                  </a:lnTo>
                  <a:lnTo>
                    <a:pt x="2275176" y="796829"/>
                  </a:lnTo>
                  <a:lnTo>
                    <a:pt x="2304878" y="767127"/>
                  </a:lnTo>
                  <a:lnTo>
                    <a:pt x="2324356" y="729461"/>
                  </a:lnTo>
                  <a:lnTo>
                    <a:pt x="2331351" y="686092"/>
                  </a:lnTo>
                  <a:lnTo>
                    <a:pt x="2331351" y="137223"/>
                  </a:lnTo>
                  <a:lnTo>
                    <a:pt x="2324356" y="93852"/>
                  </a:lnTo>
                  <a:lnTo>
                    <a:pt x="2304878" y="56183"/>
                  </a:lnTo>
                  <a:lnTo>
                    <a:pt x="2275176" y="26477"/>
                  </a:lnTo>
                  <a:lnTo>
                    <a:pt x="2237510" y="6996"/>
                  </a:lnTo>
                  <a:lnTo>
                    <a:pt x="2194140" y="0"/>
                  </a:lnTo>
                  <a:close/>
                </a:path>
              </a:pathLst>
            </a:custGeom>
            <a:solidFill>
              <a:srgbClr val="4BACC6"/>
            </a:solidFill>
          </p:spPr>
          <p:txBody>
            <a:bodyPr wrap="square" lIns="0" tIns="0" rIns="0" bIns="0" rtlCol="0"/>
            <a:lstStyle/>
            <a:p>
              <a:endParaRPr/>
            </a:p>
          </p:txBody>
        </p:sp>
        <p:sp>
          <p:nvSpPr>
            <p:cNvPr id="46" name="object 46"/>
            <p:cNvSpPr/>
            <p:nvPr/>
          </p:nvSpPr>
          <p:spPr>
            <a:xfrm>
              <a:off x="7091883" y="4519409"/>
              <a:ext cx="2331720" cy="823594"/>
            </a:xfrm>
            <a:custGeom>
              <a:avLst/>
              <a:gdLst/>
              <a:ahLst/>
              <a:cxnLst/>
              <a:rect l="l" t="t" r="r" b="b"/>
              <a:pathLst>
                <a:path w="2331720" h="823595">
                  <a:moveTo>
                    <a:pt x="0" y="137223"/>
                  </a:moveTo>
                  <a:lnTo>
                    <a:pt x="6995" y="93852"/>
                  </a:lnTo>
                  <a:lnTo>
                    <a:pt x="26474" y="56183"/>
                  </a:lnTo>
                  <a:lnTo>
                    <a:pt x="56177" y="26477"/>
                  </a:lnTo>
                  <a:lnTo>
                    <a:pt x="93847" y="6996"/>
                  </a:lnTo>
                  <a:lnTo>
                    <a:pt x="137223" y="0"/>
                  </a:lnTo>
                  <a:lnTo>
                    <a:pt x="2194140" y="0"/>
                  </a:lnTo>
                  <a:lnTo>
                    <a:pt x="2237510" y="6996"/>
                  </a:lnTo>
                  <a:lnTo>
                    <a:pt x="2275176" y="26477"/>
                  </a:lnTo>
                  <a:lnTo>
                    <a:pt x="2304878" y="56183"/>
                  </a:lnTo>
                  <a:lnTo>
                    <a:pt x="2324356" y="93852"/>
                  </a:lnTo>
                  <a:lnTo>
                    <a:pt x="2331351" y="137223"/>
                  </a:lnTo>
                  <a:lnTo>
                    <a:pt x="2331351" y="686092"/>
                  </a:lnTo>
                  <a:lnTo>
                    <a:pt x="2324356" y="729461"/>
                  </a:lnTo>
                  <a:lnTo>
                    <a:pt x="2304878" y="767127"/>
                  </a:lnTo>
                  <a:lnTo>
                    <a:pt x="2275176" y="796829"/>
                  </a:lnTo>
                  <a:lnTo>
                    <a:pt x="2237510" y="816307"/>
                  </a:lnTo>
                  <a:lnTo>
                    <a:pt x="2194140" y="823302"/>
                  </a:lnTo>
                  <a:lnTo>
                    <a:pt x="137223" y="823302"/>
                  </a:lnTo>
                  <a:lnTo>
                    <a:pt x="93847" y="816307"/>
                  </a:lnTo>
                  <a:lnTo>
                    <a:pt x="56177" y="796829"/>
                  </a:lnTo>
                  <a:lnTo>
                    <a:pt x="26474" y="767127"/>
                  </a:lnTo>
                  <a:lnTo>
                    <a:pt x="6995" y="729461"/>
                  </a:lnTo>
                  <a:lnTo>
                    <a:pt x="0" y="686092"/>
                  </a:lnTo>
                  <a:lnTo>
                    <a:pt x="0" y="137223"/>
                  </a:lnTo>
                  <a:close/>
                </a:path>
              </a:pathLst>
            </a:custGeom>
            <a:ln w="31750">
              <a:solidFill>
                <a:srgbClr val="FFFFFF"/>
              </a:solidFill>
            </a:ln>
          </p:spPr>
          <p:txBody>
            <a:bodyPr wrap="square" lIns="0" tIns="0" rIns="0" bIns="0" rtlCol="0"/>
            <a:lstStyle/>
            <a:p>
              <a:endParaRPr/>
            </a:p>
          </p:txBody>
        </p:sp>
      </p:grpSp>
      <p:sp>
        <p:nvSpPr>
          <p:cNvPr id="47" name="object 47"/>
          <p:cNvSpPr txBox="1"/>
          <p:nvPr/>
        </p:nvSpPr>
        <p:spPr>
          <a:xfrm>
            <a:off x="5570100" y="3452746"/>
            <a:ext cx="1245870" cy="592150"/>
          </a:xfrm>
          <a:prstGeom prst="rect">
            <a:avLst/>
          </a:prstGeom>
        </p:spPr>
        <p:txBody>
          <a:bodyPr vert="horz" wrap="square" lIns="0" tIns="27623" rIns="0" bIns="0" rtlCol="0">
            <a:spAutoFit/>
          </a:bodyPr>
          <a:lstStyle/>
          <a:p>
            <a:pPr marL="9049" marR="3810" indent="-476" algn="ctr">
              <a:lnSpc>
                <a:spcPts val="1133"/>
              </a:lnSpc>
              <a:spcBef>
                <a:spcPts val="217"/>
              </a:spcBef>
            </a:pPr>
            <a:r>
              <a:rPr sz="1100" b="1" spc="-4" dirty="0">
                <a:solidFill>
                  <a:srgbClr val="FFFFFF"/>
                </a:solidFill>
                <a:latin typeface="Georgia"/>
                <a:cs typeface="Georgia"/>
              </a:rPr>
              <a:t>FEM </a:t>
            </a:r>
            <a:r>
              <a:rPr sz="1100" b="1" spc="-8" dirty="0">
                <a:solidFill>
                  <a:srgbClr val="FFFFFF"/>
                </a:solidFill>
                <a:latin typeface="Georgia"/>
                <a:cs typeface="Georgia"/>
              </a:rPr>
              <a:t>(Debt  </a:t>
            </a:r>
            <a:r>
              <a:rPr sz="1100" b="1" spc="-4" dirty="0">
                <a:solidFill>
                  <a:srgbClr val="FFFFFF"/>
                </a:solidFill>
                <a:latin typeface="Georgia"/>
                <a:cs typeface="Georgia"/>
              </a:rPr>
              <a:t>instruments)  Regulations,</a:t>
            </a:r>
            <a:r>
              <a:rPr sz="1100" b="1" spc="-45" dirty="0">
                <a:solidFill>
                  <a:srgbClr val="FFFFFF"/>
                </a:solidFill>
                <a:latin typeface="Georgia"/>
                <a:cs typeface="Georgia"/>
              </a:rPr>
              <a:t> </a:t>
            </a:r>
            <a:r>
              <a:rPr sz="1100" b="1" spc="-4" dirty="0">
                <a:solidFill>
                  <a:srgbClr val="FFFFFF"/>
                </a:solidFill>
                <a:latin typeface="Georgia"/>
                <a:cs typeface="Georgia"/>
              </a:rPr>
              <a:t>2019</a:t>
            </a:r>
            <a:endParaRPr sz="1100">
              <a:latin typeface="Georgia"/>
              <a:cs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IN" sz="2600" dirty="0" smtClean="0">
                <a:latin typeface="Tahoma" pitchFamily="34" charset="0"/>
                <a:ea typeface="Tahoma" pitchFamily="34" charset="0"/>
                <a:cs typeface="Tahoma" pitchFamily="34" charset="0"/>
              </a:rPr>
              <a:t>INVESTMENTS BY PERSON RESIDENT OUTSIDE INDIA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600" dirty="0" smtClean="0">
                <a:latin typeface="Tahoma" pitchFamily="34" charset="0"/>
                <a:ea typeface="Tahoma" pitchFamily="34" charset="0"/>
                <a:cs typeface="Tahoma" pitchFamily="34" charset="0"/>
              </a:rPr>
              <a:t>A person resident outside India may subscribe, purchase or sell equity instruments of an Indian company in the manner and subject to the specified terms and conditions.</a:t>
            </a:r>
          </a:p>
          <a:p>
            <a:r>
              <a:rPr lang="en-IN" sz="1600" dirty="0" smtClean="0">
                <a:latin typeface="Tahoma" pitchFamily="34" charset="0"/>
                <a:ea typeface="Tahoma" pitchFamily="34" charset="0"/>
                <a:cs typeface="Tahoma" pitchFamily="34" charset="0"/>
              </a:rPr>
              <a:t>"equity instruments" means equity shares, convertible debentures, preference shares and share warrants issued by an Indian company. </a:t>
            </a:r>
            <a:r>
              <a:rPr lang="en-IN" sz="1600" i="1" dirty="0" smtClean="0">
                <a:latin typeface="Tahoma" pitchFamily="34" charset="0"/>
                <a:ea typeface="Tahoma" pitchFamily="34" charset="0"/>
                <a:cs typeface="Tahoma" pitchFamily="34" charset="0"/>
              </a:rPr>
              <a:t>Explanation:—</a:t>
            </a:r>
            <a:r>
              <a:rPr lang="en-IN" sz="1600" dirty="0" smtClean="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pPr marL="628650" indent="-265113">
              <a:buFont typeface="Wingdings" pitchFamily="2" charset="2"/>
              <a:buChar char="v"/>
            </a:pPr>
            <a:r>
              <a:rPr lang="en-IN" sz="1600" dirty="0" smtClean="0">
                <a:latin typeface="Tahoma" pitchFamily="34" charset="0"/>
                <a:ea typeface="Tahoma" pitchFamily="34" charset="0"/>
                <a:cs typeface="Tahoma" pitchFamily="34" charset="0"/>
              </a:rPr>
              <a:t>(</a:t>
            </a:r>
            <a:r>
              <a:rPr lang="en-IN" sz="1600" i="1" dirty="0" err="1" smtClean="0">
                <a:latin typeface="Tahoma" pitchFamily="34" charset="0"/>
                <a:ea typeface="Tahoma" pitchFamily="34" charset="0"/>
                <a:cs typeface="Tahoma" pitchFamily="34" charset="0"/>
              </a:rPr>
              <a:t>i</a:t>
            </a:r>
            <a:r>
              <a:rPr lang="en-IN" sz="1600" dirty="0" smtClean="0">
                <a:latin typeface="Tahoma" pitchFamily="34" charset="0"/>
                <a:ea typeface="Tahoma" pitchFamily="34" charset="0"/>
                <a:cs typeface="Tahoma" pitchFamily="34" charset="0"/>
              </a:rPr>
              <a:t>) Equity shares shall include partly paid shares. "Convertible debentures" means fully, compulsorily and mandatorily convertible debentures. "Preference shares" means fully, compulsorily and mandatorily convertible preference shares. Share Warrants are those issued in accordance with the regulations by the SEBI. Equity instruments can contain an </a:t>
            </a:r>
            <a:r>
              <a:rPr lang="en-IN" sz="1600" dirty="0" err="1" smtClean="0">
                <a:latin typeface="Tahoma" pitchFamily="34" charset="0"/>
                <a:ea typeface="Tahoma" pitchFamily="34" charset="0"/>
                <a:cs typeface="Tahoma" pitchFamily="34" charset="0"/>
              </a:rPr>
              <a:t>optionality</a:t>
            </a:r>
            <a:r>
              <a:rPr lang="en-IN" sz="1600" dirty="0" smtClean="0">
                <a:latin typeface="Tahoma" pitchFamily="34" charset="0"/>
                <a:ea typeface="Tahoma" pitchFamily="34" charset="0"/>
                <a:cs typeface="Tahoma" pitchFamily="34" charset="0"/>
              </a:rPr>
              <a:t> clause subject to a minimum lock-in period of one year or as prescribed for the specific sector, whichever is higher, but without any option or right to exit at an assured price.</a:t>
            </a:r>
            <a:endParaRPr lang="en-US" sz="1600" dirty="0" smtClean="0">
              <a:latin typeface="Tahoma" pitchFamily="34" charset="0"/>
              <a:ea typeface="Tahoma" pitchFamily="34" charset="0"/>
              <a:cs typeface="Tahoma" pitchFamily="34" charset="0"/>
            </a:endParaRPr>
          </a:p>
          <a:p>
            <a:pPr marL="628650" indent="-265113">
              <a:buFont typeface="Wingdings" pitchFamily="2" charset="2"/>
              <a:buChar char="v"/>
            </a:pPr>
            <a:r>
              <a:rPr lang="en-IN" sz="1600" dirty="0" smtClean="0">
                <a:latin typeface="Tahoma" pitchFamily="34" charset="0"/>
                <a:ea typeface="Tahoma" pitchFamily="34" charset="0"/>
                <a:cs typeface="Tahoma" pitchFamily="34" charset="0"/>
              </a:rPr>
              <a:t>(</a:t>
            </a:r>
            <a:r>
              <a:rPr lang="en-IN" sz="1600" i="1" dirty="0" smtClean="0">
                <a:latin typeface="Tahoma" pitchFamily="34" charset="0"/>
                <a:ea typeface="Tahoma" pitchFamily="34" charset="0"/>
                <a:cs typeface="Tahoma" pitchFamily="34" charset="0"/>
              </a:rPr>
              <a:t>ii</a:t>
            </a:r>
            <a:r>
              <a:rPr lang="en-IN" sz="1600" dirty="0" smtClean="0">
                <a:latin typeface="Tahoma" pitchFamily="34" charset="0"/>
                <a:ea typeface="Tahoma" pitchFamily="34" charset="0"/>
                <a:cs typeface="Tahoma" pitchFamily="34" charset="0"/>
              </a:rPr>
              <a:t>) Partly paid shares shall be fully called-up within twelve months of such issue or as may be specified by the RBI from time to time. Twenty- five per cent of the total consideration amount (including share premium, if any) shall be received upfront.</a:t>
            </a:r>
            <a:endParaRPr lang="en-US" sz="1600" dirty="0" smtClean="0">
              <a:latin typeface="Tahoma" pitchFamily="34" charset="0"/>
              <a:ea typeface="Tahoma" pitchFamily="34" charset="0"/>
              <a:cs typeface="Tahoma" pitchFamily="34" charset="0"/>
            </a:endParaRPr>
          </a:p>
          <a:p>
            <a:pPr marL="628650" indent="-265113">
              <a:buFont typeface="Wingdings" pitchFamily="2" charset="2"/>
              <a:buChar char="v"/>
            </a:pPr>
            <a:r>
              <a:rPr lang="en-IN" sz="1600" dirty="0" smtClean="0">
                <a:latin typeface="Tahoma" pitchFamily="34" charset="0"/>
                <a:ea typeface="Tahoma" pitchFamily="34" charset="0"/>
                <a:cs typeface="Tahoma" pitchFamily="34" charset="0"/>
              </a:rPr>
              <a:t>(</a:t>
            </a:r>
            <a:r>
              <a:rPr lang="en-IN" sz="1600" i="1" dirty="0" smtClean="0">
                <a:latin typeface="Tahoma" pitchFamily="34" charset="0"/>
                <a:ea typeface="Tahoma" pitchFamily="34" charset="0"/>
                <a:cs typeface="Tahoma" pitchFamily="34" charset="0"/>
              </a:rPr>
              <a:t>iii</a:t>
            </a:r>
            <a:r>
              <a:rPr lang="en-IN" sz="1600" dirty="0" smtClean="0">
                <a:latin typeface="Tahoma" pitchFamily="34" charset="0"/>
                <a:ea typeface="Tahoma" pitchFamily="34" charset="0"/>
                <a:cs typeface="Tahoma" pitchFamily="34" charset="0"/>
              </a:rPr>
              <a:t>) In case of share warrants, at least twenty-five per cent of the consideration shall be received upfront and the balance amount within eighteen months of the issuance of share warrants.</a:t>
            </a: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IN" sz="2600" dirty="0" smtClean="0">
                <a:latin typeface="Tahoma" pitchFamily="34" charset="0"/>
                <a:ea typeface="Tahoma" pitchFamily="34" charset="0"/>
                <a:cs typeface="Tahoma" pitchFamily="34" charset="0"/>
              </a:rPr>
              <a:t>INVESTMENTS BY PERSON RESIDENT OUTSIDE INDIA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530" dirty="0" smtClean="0">
                <a:latin typeface="Tahoma" pitchFamily="34" charset="0"/>
                <a:ea typeface="Tahoma" pitchFamily="34" charset="0"/>
                <a:cs typeface="Tahoma" pitchFamily="34" charset="0"/>
              </a:rPr>
              <a:t>A person resident outside India may purchase equity instruments of a listed Indian company on a stock exchange in India if the person resident outside India making the investment has already acquired control of such company in accordance with SEBI (Substantial Acquisition of Shares and Takeover) Regulations, 2011 and continues to hold such control. Further the amount of consideration may be paid as per the mode of payment specified by the RBI or out of the dividend payable by Indian investee company in which the person resident outside India has acquired and continues to hold the control in accordance with SEBI (Substantial Acquisition of Shares and Takeover) Regulations, 2011 provided the right to receive dividend is established and the dividend amount has been credited to a specially designated non-interest bearing rupee account for acquisition of shares on the recognised stock exchange.</a:t>
            </a:r>
            <a:endParaRPr lang="en-US" sz="1530" dirty="0" smtClean="0">
              <a:latin typeface="Tahoma" pitchFamily="34" charset="0"/>
              <a:ea typeface="Tahoma" pitchFamily="34" charset="0"/>
              <a:cs typeface="Tahoma" pitchFamily="34" charset="0"/>
            </a:endParaRPr>
          </a:p>
          <a:p>
            <a:r>
              <a:rPr lang="en-IN" sz="1530" dirty="0" smtClean="0">
                <a:latin typeface="Tahoma" pitchFamily="34" charset="0"/>
                <a:ea typeface="Tahoma" pitchFamily="34" charset="0"/>
                <a:cs typeface="Tahoma" pitchFamily="34" charset="0"/>
              </a:rPr>
              <a:t>Equity instruments to a person resident outside India can be issued under following entry routes:- </a:t>
            </a:r>
            <a:endParaRPr lang="en-US" sz="153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530" dirty="0" smtClean="0">
                <a:latin typeface="Tahoma" pitchFamily="34" charset="0"/>
                <a:ea typeface="Tahoma" pitchFamily="34" charset="0"/>
                <a:cs typeface="Tahoma" pitchFamily="34" charset="0"/>
              </a:rPr>
              <a:t>"automatic route" means the entry route through which investment by a person resident outside India does not require the prior approval of the Reserve Bank or the Central Government;</a:t>
            </a:r>
            <a:endParaRPr lang="en-US" sz="153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530" dirty="0" smtClean="0">
                <a:latin typeface="Tahoma" pitchFamily="34" charset="0"/>
                <a:ea typeface="Tahoma" pitchFamily="34" charset="0"/>
                <a:cs typeface="Tahoma" pitchFamily="34" charset="0"/>
              </a:rPr>
              <a:t>"government route" means the entry route through which investment by a person resident outside India requires prior Government approval and foreign investment received under this route shall be in accordance with the conditions stipulated by the Government in its approval.</a:t>
            </a:r>
            <a:endParaRPr lang="en-US" sz="153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8"/>
            <a:ext cx="8229600" cy="913274"/>
          </a:xfrm>
        </p:spPr>
        <p:txBody>
          <a:bodyPr rtlCol="0" anchor="t">
            <a:noAutofit/>
          </a:bodyPr>
          <a:lstStyle/>
          <a:p>
            <a:pPr algn="ctr"/>
            <a:r>
              <a:rPr lang="en-IN" sz="2600" dirty="0" smtClean="0">
                <a:latin typeface="Tahoma" pitchFamily="34" charset="0"/>
                <a:ea typeface="Tahoma" pitchFamily="34" charset="0"/>
                <a:cs typeface="Tahoma" pitchFamily="34" charset="0"/>
              </a:rPr>
              <a:t>INVESTMENTS BY PERSON RESIDENT OUTSIDE INDIA </a:t>
            </a:r>
            <a:r>
              <a:rPr lang="en-US" sz="2000" dirty="0" smtClean="0"/>
              <a:t/>
            </a:r>
            <a:br>
              <a:rPr lang="en-US" sz="2000" dirty="0" smtClean="0"/>
            </a:br>
            <a:r>
              <a:rPr lang="en-US" sz="2400" b="0" dirty="0" smtClean="0"/>
              <a:t/>
            </a:r>
            <a:br>
              <a:rPr lang="en-US" sz="2400" b="0" dirty="0" smtClean="0"/>
            </a:br>
            <a:r>
              <a:rPr lang="en-US" sz="2400" dirty="0" smtClean="0"/>
              <a:t/>
            </a:r>
            <a:br>
              <a:rPr lang="en-US" sz="2400" dirty="0" smtClean="0"/>
            </a:b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600" dirty="0" smtClean="0">
                <a:latin typeface="Tahoma" pitchFamily="34" charset="0"/>
                <a:ea typeface="Tahoma" pitchFamily="34" charset="0"/>
                <a:cs typeface="Tahoma" pitchFamily="34" charset="0"/>
              </a:rPr>
              <a:t>Foreign investment is permitted up to one hundred percent on the automatic route subject to applicable laws or regulations, security and other </a:t>
            </a:r>
            <a:r>
              <a:rPr lang="en-IN" sz="1600" dirty="0" err="1" smtClean="0">
                <a:latin typeface="Tahoma" pitchFamily="34" charset="0"/>
                <a:ea typeface="Tahoma" pitchFamily="34" charset="0"/>
                <a:cs typeface="Tahoma" pitchFamily="34" charset="0"/>
              </a:rPr>
              <a:t>conditionalities</a:t>
            </a:r>
            <a:r>
              <a:rPr lang="en-IN" sz="1600" dirty="0" smtClean="0">
                <a:latin typeface="Tahoma" pitchFamily="34" charset="0"/>
                <a:ea typeface="Tahoma" pitchFamily="34" charset="0"/>
                <a:cs typeface="Tahoma" pitchFamily="34" charset="0"/>
              </a:rPr>
              <a:t> except in case of investment in the sectors or activities where </a:t>
            </a:r>
            <a:r>
              <a:rPr lang="en-IN" sz="1600" dirty="0" err="1" smtClean="0">
                <a:latin typeface="Tahoma" pitchFamily="34" charset="0"/>
                <a:ea typeface="Tahoma" pitchFamily="34" charset="0"/>
                <a:cs typeface="Tahoma" pitchFamily="34" charset="0"/>
              </a:rPr>
              <a:t>Sectoral</a:t>
            </a:r>
            <a:r>
              <a:rPr lang="en-IN" sz="1600" dirty="0" smtClean="0">
                <a:latin typeface="Tahoma" pitchFamily="34" charset="0"/>
                <a:ea typeface="Tahoma" pitchFamily="34" charset="0"/>
                <a:cs typeface="Tahoma" pitchFamily="34" charset="0"/>
              </a:rPr>
              <a:t> cap is specified. </a:t>
            </a:r>
          </a:p>
          <a:p>
            <a:r>
              <a:rPr lang="en-IN" sz="1600" dirty="0" smtClean="0">
                <a:latin typeface="Tahoma" pitchFamily="34" charset="0"/>
                <a:ea typeface="Tahoma" pitchFamily="34" charset="0"/>
                <a:cs typeface="Tahoma" pitchFamily="34" charset="0"/>
              </a:rPr>
              <a:t>Aggregate foreign portfolio investment up to forty-nine percent of the paid-up capital on a fully diluted basis or the </a:t>
            </a:r>
            <a:r>
              <a:rPr lang="en-IN" sz="1600" dirty="0" err="1" smtClean="0">
                <a:latin typeface="Tahoma" pitchFamily="34" charset="0"/>
                <a:ea typeface="Tahoma" pitchFamily="34" charset="0"/>
                <a:cs typeface="Tahoma" pitchFamily="34" charset="0"/>
              </a:rPr>
              <a:t>sectoral</a:t>
            </a:r>
            <a:r>
              <a:rPr lang="en-IN" sz="1600" dirty="0" smtClean="0">
                <a:latin typeface="Tahoma" pitchFamily="34" charset="0"/>
                <a:ea typeface="Tahoma" pitchFamily="34" charset="0"/>
                <a:cs typeface="Tahoma" pitchFamily="34" charset="0"/>
              </a:rPr>
              <a:t> or statutory cap, whichever is lower, shall not require Government approval or compliance of </a:t>
            </a:r>
            <a:r>
              <a:rPr lang="en-IN" sz="1600" dirty="0" err="1" smtClean="0">
                <a:latin typeface="Tahoma" pitchFamily="34" charset="0"/>
                <a:ea typeface="Tahoma" pitchFamily="34" charset="0"/>
                <a:cs typeface="Tahoma" pitchFamily="34" charset="0"/>
              </a:rPr>
              <a:t>sectoral</a:t>
            </a:r>
            <a:r>
              <a:rPr lang="en-IN" sz="1600" dirty="0" smtClean="0">
                <a:latin typeface="Tahoma" pitchFamily="34" charset="0"/>
                <a:ea typeface="Tahoma" pitchFamily="34" charset="0"/>
                <a:cs typeface="Tahoma" pitchFamily="34" charset="0"/>
              </a:rPr>
              <a:t> conditions as the case may be, if such investment does not result in transfer of ownership and control of the resident Indian company from resident Indian citizens or transfer of ownership or control to persons resident outside India and other investments by a person resident outside India shall be subject to the conditions of Government approval and compliance of </a:t>
            </a:r>
            <a:r>
              <a:rPr lang="en-IN" sz="1600" dirty="0" err="1" smtClean="0">
                <a:latin typeface="Tahoma" pitchFamily="34" charset="0"/>
                <a:ea typeface="Tahoma" pitchFamily="34" charset="0"/>
                <a:cs typeface="Tahoma" pitchFamily="34" charset="0"/>
              </a:rPr>
              <a:t>sectoral</a:t>
            </a:r>
            <a:r>
              <a:rPr lang="en-IN" sz="1600" dirty="0" smtClean="0">
                <a:latin typeface="Tahoma" pitchFamily="34" charset="0"/>
                <a:ea typeface="Tahoma" pitchFamily="34" charset="0"/>
                <a:cs typeface="Tahoma" pitchFamily="34" charset="0"/>
              </a:rPr>
              <a:t> conditions as laid down in these rules.</a:t>
            </a:r>
          </a:p>
          <a:p>
            <a:r>
              <a:rPr lang="en-IN" sz="1600" dirty="0" smtClean="0">
                <a:latin typeface="Tahoma" pitchFamily="34" charset="0"/>
                <a:ea typeface="Tahoma" pitchFamily="34" charset="0"/>
                <a:cs typeface="Tahoma" pitchFamily="34" charset="0"/>
              </a:rPr>
              <a:t>The onus of compliance with the </a:t>
            </a:r>
            <a:r>
              <a:rPr lang="en-IN" sz="1600" dirty="0" err="1" smtClean="0">
                <a:latin typeface="Tahoma" pitchFamily="34" charset="0"/>
                <a:ea typeface="Tahoma" pitchFamily="34" charset="0"/>
                <a:cs typeface="Tahoma" pitchFamily="34" charset="0"/>
              </a:rPr>
              <a:t>sectoral</a:t>
            </a:r>
            <a:r>
              <a:rPr lang="en-IN" sz="1600" dirty="0" smtClean="0">
                <a:latin typeface="Tahoma" pitchFamily="34" charset="0"/>
                <a:ea typeface="Tahoma" pitchFamily="34" charset="0"/>
                <a:cs typeface="Tahoma" pitchFamily="34" charset="0"/>
              </a:rPr>
              <a:t> or statutory caps on such foreign investment and attendant conditions, if any, shall be on the company receiving foreign investment.</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Wherever the person resident outside India who has made foreign investment specifies a particular auditor or audit firm having international network for the audit of the Indian investee company, then audit of such investee company shall be carried out as joint audit wherein one of the auditors is not part of the same network.</a:t>
            </a: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5038</TotalTime>
  <Words>3473</Words>
  <Application>Microsoft Office PowerPoint</Application>
  <PresentationFormat>On-screen Show (16:9)</PresentationFormat>
  <Paragraphs>275</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FOREIGN DIRECT INVESTMENT IN INDIA, EXPORTS &amp; IMPORTS</vt:lpstr>
      <vt:lpstr>Various modes of entry for any foreign entity in India</vt:lpstr>
      <vt:lpstr>ENTRY ROUTE - BO/LO/PO</vt:lpstr>
      <vt:lpstr>ENTRY ROUTE - BO/LO/PO</vt:lpstr>
      <vt:lpstr>PERMITTED ACTIVITIES FOR A BRANCH OFFICE / LIAISON OFFICE  IN INDIA OF A PERSON RESIDENT OUTSIDE INDIA  </vt:lpstr>
      <vt:lpstr>Slide 6</vt:lpstr>
      <vt:lpstr>INVESTMENTS BY PERSON RESIDENT OUTSIDE INDIA    </vt:lpstr>
      <vt:lpstr>INVESTMENTS BY PERSON RESIDENT OUTSIDE INDIA    </vt:lpstr>
      <vt:lpstr>INVESTMENTS BY PERSON RESIDENT OUTSIDE INDIA    </vt:lpstr>
      <vt:lpstr>SECTORAL CAP    </vt:lpstr>
      <vt:lpstr>SECTORAL CAP    </vt:lpstr>
      <vt:lpstr>PRICING GUIDELINES   </vt:lpstr>
      <vt:lpstr>SECTORS PROHIBITED FOR FDI    </vt:lpstr>
      <vt:lpstr>Procedure under Approval Route</vt:lpstr>
      <vt:lpstr>Competent Authorities</vt:lpstr>
      <vt:lpstr>Competent Authorities</vt:lpstr>
      <vt:lpstr>PROPOSALS REQUIRING SECURITY CLEARANCE</vt:lpstr>
      <vt:lpstr>Slide 18</vt:lpstr>
      <vt:lpstr>Slide 19</vt:lpstr>
      <vt:lpstr>EXPORT OF GOODS AND SERVICES  </vt:lpstr>
      <vt:lpstr>EXPORT OF GOODS AND SERVICES  </vt:lpstr>
      <vt:lpstr>EXPORT OF GOODS AND SERVICES  </vt:lpstr>
      <vt:lpstr>EXPORT OF GOODS AND SERVICES  </vt:lpstr>
      <vt:lpstr>EXPORT OF GOODS AND SERVICES  </vt:lpstr>
      <vt:lpstr>EXPORT OF GOODS AND SERVICES  </vt:lpstr>
      <vt:lpstr>EXPORT OF GOODS AND SERVICES  </vt:lpstr>
      <vt:lpstr>IMPORT OF GOODS AND SERVICES  </vt:lpstr>
      <vt:lpstr>IMPORT OF GOODS AND SERVICES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394</cp:revision>
  <dcterms:created xsi:type="dcterms:W3CDTF">2017-09-15T12:27:52Z</dcterms:created>
  <dcterms:modified xsi:type="dcterms:W3CDTF">2020-04-16T03:29:57Z</dcterms:modified>
</cp:coreProperties>
</file>